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6" r:id="rId4"/>
    <p:sldId id="259" r:id="rId5"/>
    <p:sldId id="257" r:id="rId6"/>
    <p:sldId id="265" r:id="rId7"/>
    <p:sldId id="264" r:id="rId8"/>
    <p:sldId id="261" r:id="rId9"/>
    <p:sldId id="269" r:id="rId10"/>
    <p:sldId id="267" r:id="rId11"/>
    <p:sldId id="262" r:id="rId12"/>
    <p:sldId id="263" r:id="rId13"/>
    <p:sldId id="268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C13F-706B-4E89-882F-DE0407EC4D4A}" type="datetimeFigureOut">
              <a:rPr lang="ro-RO"/>
              <a:t>30.05.2016</a:t>
            </a:fld>
            <a:endParaRPr lang="ro-RO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9FB77-165E-40E5-A4B5-B2A08881411E}" type="slidenum">
              <a:rPr lang="ro-RO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64731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9FB77-165E-40E5-A4B5-B2A08881411E}" type="slidenum">
              <a:rPr lang="ro-RO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10682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9FB77-165E-40E5-A4B5-B2A08881411E}" type="slidenum">
              <a:rPr lang="ro-RO"/>
              <a:t>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63500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9FB77-165E-40E5-A4B5-B2A08881411E}" type="slidenum">
              <a:rPr lang="ro-RO"/>
              <a:t>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1065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9FB77-165E-40E5-A4B5-B2A08881411E}" type="slidenum">
              <a:rPr lang="ro-RO"/>
              <a:t>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1265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9FB77-165E-40E5-A4B5-B2A08881411E}" type="slidenum">
              <a:rPr lang="ro-RO"/>
              <a:t>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2643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9FB77-165E-40E5-A4B5-B2A08881411E}" type="slidenum">
              <a:rPr lang="ro-RO"/>
              <a:t>11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48495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9FB77-165E-40E5-A4B5-B2A08881411E}" type="slidenum">
              <a:rPr lang="ro-RO"/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464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Clic pentru editare stil titlu</a:t>
            </a:r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Clic pentru a edita stilul de subtitlu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673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8189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Clic pentru editare stil titlu</a:t>
            </a:r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6835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276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Clic pentru editare stil titlu</a:t>
            </a:r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0314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3961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Clic pentru editare stil titlu</a:t>
            </a:r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5291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3699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9596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Clic pentru editare stil titlu</a:t>
            </a: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4380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Clic pentru editare stil titlu</a:t>
            </a:r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2501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Clic pentru editare stil titlu</a:t>
            </a:r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Clic pentru editare stiluri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3E8AD-4F80-492A-97A9-79DD5BB5D54F}" type="datetimeFigureOut">
              <a:rPr lang="ro-RO" smtClean="0"/>
              <a:t>30.05.2016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C7AF6-F5DD-4AA3-9281-1BCA95A9216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3495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ine 14" descr="split-city (1).jpg"/>
          <p:cNvPicPr>
            <a:picLocks noChangeAspect="1"/>
          </p:cNvPicPr>
          <p:nvPr/>
        </p:nvPicPr>
        <p:blipFill>
          <a:blip r:embed="rId3"/>
          <a:srcRect l="-49" t="-74" r="16255" b="-105"/>
          <a:stretch>
            <a:fillRect/>
          </a:stretch>
        </p:blipFill>
        <p:spPr>
          <a:xfrm>
            <a:off x="0" y="-14377"/>
            <a:ext cx="12199861" cy="6871481"/>
          </a:xfrm>
          <a:prstGeom prst="rect">
            <a:avLst/>
          </a:prstGeom>
        </p:spPr>
      </p:pic>
      <p:pic>
        <p:nvPicPr>
          <p:cNvPr id="13" name="Imagine 12" descr="Romania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042" y="525678"/>
            <a:ext cx="2156420" cy="1526773"/>
          </a:xfrm>
          <a:prstGeom prst="rect">
            <a:avLst/>
          </a:prstGeom>
        </p:spPr>
      </p:pic>
      <p:pic>
        <p:nvPicPr>
          <p:cNvPr id="16" name="Imagine 15" descr="Untitled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184" y="590376"/>
            <a:ext cx="2010624" cy="1399294"/>
          </a:xfrm>
          <a:prstGeom prst="rect">
            <a:avLst/>
          </a:prstGeom>
        </p:spPr>
      </p:pic>
      <p:pic>
        <p:nvPicPr>
          <p:cNvPr id="18" name="Imagine 17" descr="blazon CNLR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838" y="549417"/>
            <a:ext cx="1652668" cy="1520503"/>
          </a:xfrm>
          <a:prstGeom prst="rect">
            <a:avLst/>
          </a:prstGeom>
        </p:spPr>
      </p:pic>
      <p:sp>
        <p:nvSpPr>
          <p:cNvPr id="19" name="CasetăText 18"/>
          <p:cNvSpPr txBox="1"/>
          <p:nvPr/>
        </p:nvSpPr>
        <p:spPr>
          <a:xfrm>
            <a:off x="542408" y="4004923"/>
            <a:ext cx="8702912" cy="83099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ro-RO" sz="4800" dirty="0">
                <a:solidFill>
                  <a:srgbClr val="FFFFFF"/>
                </a:solidFill>
                <a:latin typeface="Calibri"/>
              </a:rPr>
              <a:t>ERASMUS+ "UNESCO HERITAGE" </a:t>
            </a:r>
          </a:p>
        </p:txBody>
      </p:sp>
      <p:sp>
        <p:nvSpPr>
          <p:cNvPr id="21" name="CasetăText 20"/>
          <p:cNvSpPr txBox="1"/>
          <p:nvPr/>
        </p:nvSpPr>
        <p:spPr>
          <a:xfrm>
            <a:off x="260350" y="4838700"/>
            <a:ext cx="83185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ro-RO" sz="3600" dirty="0">
                <a:solidFill>
                  <a:srgbClr val="FFFFFF"/>
                </a:solidFill>
              </a:rPr>
              <a:t>Mobilitate Croația: 11-16 aprilie 2016</a:t>
            </a:r>
            <a:r>
              <a:rPr lang="ro-RO" sz="3600">
                <a:solidFill>
                  <a:srgbClr val="FFFFFF"/>
                </a:solidFill>
                <a:latin typeface="Calibri"/>
              </a:rPr>
              <a:t> </a:t>
            </a:r>
            <a:endParaRPr lang="ro-RO" sz="3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7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0" y="200878"/>
            <a:ext cx="290015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4000" dirty="0">
                <a:solidFill>
                  <a:srgbClr val="000000"/>
                </a:solidFill>
                <a:latin typeface="Calibri"/>
              </a:rPr>
              <a:t>Ziua 4, 14 aprilie</a:t>
            </a:r>
          </a:p>
        </p:txBody>
      </p:sp>
      <p:sp>
        <p:nvSpPr>
          <p:cNvPr id="3" name="CasetăText 2"/>
          <p:cNvSpPr txBox="1"/>
          <p:nvPr/>
        </p:nvSpPr>
        <p:spPr>
          <a:xfrm>
            <a:off x="136478" y="1610188"/>
            <a:ext cx="25930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Cea</a:t>
            </a:r>
            <a:r>
              <a:rPr lang="en-US" sz="2000" dirty="0" smtClean="0"/>
              <a:t> de a 4-a </a:t>
            </a:r>
            <a:r>
              <a:rPr lang="en-US" sz="2000" dirty="0" err="1" smtClean="0"/>
              <a:t>zi</a:t>
            </a:r>
            <a:r>
              <a:rPr lang="en-US" sz="2000" dirty="0" smtClean="0"/>
              <a:t> a </a:t>
            </a:r>
            <a:r>
              <a:rPr lang="en-US" sz="2000" dirty="0" err="1" smtClean="0"/>
              <a:t>inceput</a:t>
            </a:r>
            <a:r>
              <a:rPr lang="en-US" sz="2000" dirty="0" smtClean="0"/>
              <a:t> cu </a:t>
            </a:r>
            <a:r>
              <a:rPr lang="en-US" sz="2000" dirty="0" err="1" smtClean="0"/>
              <a:t>excursia</a:t>
            </a:r>
            <a:r>
              <a:rPr lang="en-US" sz="2000" dirty="0" smtClean="0"/>
              <a:t> in Dubrovnik </a:t>
            </a:r>
            <a:r>
              <a:rPr lang="en-US" sz="2000" dirty="0" err="1" smtClean="0"/>
              <a:t>unde</a:t>
            </a:r>
            <a:r>
              <a:rPr lang="en-US" sz="2000" dirty="0" smtClean="0"/>
              <a:t> am </a:t>
            </a:r>
            <a:r>
              <a:rPr lang="en-US" sz="2000" dirty="0" err="1" smtClean="0"/>
              <a:t>vizitat</a:t>
            </a:r>
            <a:r>
              <a:rPr lang="en-US" sz="2000" dirty="0" smtClean="0"/>
              <a:t> </a:t>
            </a:r>
            <a:r>
              <a:rPr lang="en-US" sz="2000" dirty="0" err="1" smtClean="0"/>
              <a:t>obiectivele</a:t>
            </a:r>
            <a:r>
              <a:rPr lang="en-US" sz="2000" dirty="0" smtClean="0"/>
              <a:t> </a:t>
            </a:r>
            <a:r>
              <a:rPr lang="en-US" sz="2000" dirty="0" err="1" smtClean="0"/>
              <a:t>turistice</a:t>
            </a:r>
            <a:r>
              <a:rPr lang="en-US" sz="2000" dirty="0" smtClean="0"/>
              <a:t> din </a:t>
            </a:r>
            <a:r>
              <a:rPr lang="en-US" sz="2000" dirty="0" err="1" smtClean="0"/>
              <a:t>patrimoniul</a:t>
            </a:r>
            <a:r>
              <a:rPr lang="en-US" sz="2000" dirty="0" smtClean="0"/>
              <a:t> </a:t>
            </a:r>
            <a:r>
              <a:rPr lang="en-US" sz="2000" dirty="0" err="1" smtClean="0"/>
              <a:t>Unesco</a:t>
            </a:r>
            <a:r>
              <a:rPr lang="en-US" sz="2000" dirty="0" smtClean="0"/>
              <a:t>. </a:t>
            </a:r>
            <a:r>
              <a:rPr lang="en-US" sz="2000" dirty="0" err="1" smtClean="0"/>
              <a:t>Acest</a:t>
            </a:r>
            <a:r>
              <a:rPr lang="en-US" sz="2000" dirty="0" smtClean="0"/>
              <a:t> </a:t>
            </a:r>
            <a:r>
              <a:rPr lang="en-US" sz="2000" dirty="0" err="1" smtClean="0"/>
              <a:t>oras</a:t>
            </a:r>
            <a:r>
              <a:rPr lang="en-US" sz="2000" dirty="0" smtClean="0"/>
              <a:t> a </a:t>
            </a:r>
            <a:r>
              <a:rPr lang="en-US" sz="2000" dirty="0" err="1" smtClean="0"/>
              <a:t>fost</a:t>
            </a:r>
            <a:r>
              <a:rPr lang="en-US" sz="2000" dirty="0" smtClean="0"/>
              <a:t> </a:t>
            </a:r>
            <a:r>
              <a:rPr lang="en-US" sz="2000" dirty="0" err="1" smtClean="0"/>
              <a:t>capitala</a:t>
            </a:r>
            <a:r>
              <a:rPr lang="en-US" sz="2000" dirty="0" smtClean="0"/>
              <a:t> </a:t>
            </a:r>
            <a:r>
              <a:rPr lang="en-US" sz="2000" dirty="0" err="1" smtClean="0"/>
              <a:t>Republicii</a:t>
            </a:r>
            <a:r>
              <a:rPr lang="en-US" sz="2000" dirty="0" smtClean="0"/>
              <a:t> Dubrovnik, </a:t>
            </a:r>
            <a:r>
              <a:rPr lang="en-US" sz="2000" dirty="0" err="1" smtClean="0"/>
              <a:t>raspandita</a:t>
            </a:r>
            <a:r>
              <a:rPr lang="en-US" sz="2000" dirty="0" smtClean="0"/>
              <a:t> </a:t>
            </a:r>
            <a:r>
              <a:rPr lang="en-US" sz="2000" dirty="0" err="1" smtClean="0"/>
              <a:t>pe</a:t>
            </a:r>
            <a:r>
              <a:rPr lang="en-US" sz="2000" dirty="0" smtClean="0"/>
              <a:t> </a:t>
            </a:r>
            <a:r>
              <a:rPr lang="en-US" sz="2000" dirty="0" err="1" smtClean="0"/>
              <a:t>intreaga</a:t>
            </a:r>
            <a:r>
              <a:rPr lang="en-US" sz="2000" dirty="0" smtClean="0"/>
              <a:t> </a:t>
            </a:r>
            <a:r>
              <a:rPr lang="en-US" sz="2000" dirty="0" err="1" smtClean="0"/>
              <a:t>suprafata</a:t>
            </a:r>
            <a:r>
              <a:rPr lang="en-US" sz="2000" dirty="0" smtClean="0"/>
              <a:t> a </a:t>
            </a:r>
            <a:r>
              <a:rPr lang="en-US" sz="2000" dirty="0" err="1" smtClean="0"/>
              <a:t>Dalmatei</a:t>
            </a:r>
            <a:r>
              <a:rPr lang="en-US" sz="2000" dirty="0" smtClean="0"/>
              <a:t> de </a:t>
            </a:r>
            <a:r>
              <a:rPr lang="en-US" sz="2000" dirty="0" err="1" smtClean="0"/>
              <a:t>sud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fiind</a:t>
            </a:r>
            <a:r>
              <a:rPr lang="en-US" sz="2000" dirty="0" smtClean="0"/>
              <a:t> </a:t>
            </a:r>
            <a:r>
              <a:rPr lang="en-US" sz="2000" dirty="0" err="1" smtClean="0"/>
              <a:t>puterea</a:t>
            </a:r>
            <a:r>
              <a:rPr lang="en-US" sz="2000" dirty="0" smtClean="0"/>
              <a:t> </a:t>
            </a:r>
            <a:r>
              <a:rPr lang="en-US" sz="2000" dirty="0" err="1" smtClean="0"/>
              <a:t>navala</a:t>
            </a:r>
            <a:r>
              <a:rPr lang="en-US" sz="2000" dirty="0" smtClean="0"/>
              <a:t>  </a:t>
            </a:r>
            <a:r>
              <a:rPr lang="en-US" sz="2000" dirty="0" err="1" smtClean="0"/>
              <a:t>mediteranenana</a:t>
            </a:r>
            <a:r>
              <a:rPr lang="en-US" sz="2000" dirty="0" smtClean="0"/>
              <a:t> </a:t>
            </a:r>
            <a:r>
              <a:rPr lang="en-US" sz="2000" dirty="0" err="1" smtClean="0"/>
              <a:t>pentru</a:t>
            </a:r>
            <a:r>
              <a:rPr lang="en-US" sz="2000" dirty="0" smtClean="0"/>
              <a:t> </a:t>
            </a:r>
            <a:r>
              <a:rPr lang="en-US" sz="2000" dirty="0" err="1" smtClean="0"/>
              <a:t>mai</a:t>
            </a:r>
            <a:r>
              <a:rPr lang="en-US" sz="2000" dirty="0" smtClean="0"/>
              <a:t> </a:t>
            </a:r>
            <a:r>
              <a:rPr lang="en-US" sz="2000" dirty="0" err="1" smtClean="0"/>
              <a:t>mult</a:t>
            </a:r>
            <a:r>
              <a:rPr lang="en-US" sz="2000" dirty="0" smtClean="0"/>
              <a:t> de 500 de </a:t>
            </a:r>
            <a:r>
              <a:rPr lang="en-US" sz="2000" dirty="0" err="1" smtClean="0"/>
              <a:t>ani</a:t>
            </a:r>
            <a:r>
              <a:rPr lang="en-US" sz="2000" dirty="0" smtClean="0"/>
              <a:t>.  </a:t>
            </a:r>
            <a:endParaRPr lang="en-US" sz="2000" dirty="0"/>
          </a:p>
        </p:txBody>
      </p:sp>
      <p:pic>
        <p:nvPicPr>
          <p:cNvPr id="4" name="Imagine 3" descr="DSC_03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519" y="200878"/>
            <a:ext cx="4216143" cy="6357931"/>
          </a:xfrm>
          <a:prstGeom prst="rect">
            <a:avLst/>
          </a:prstGeom>
        </p:spPr>
      </p:pic>
      <p:pic>
        <p:nvPicPr>
          <p:cNvPr id="5" name="Imagine 4" descr="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270" y="3456848"/>
            <a:ext cx="4694830" cy="3101961"/>
          </a:xfrm>
          <a:prstGeom prst="rect">
            <a:avLst/>
          </a:prstGeom>
        </p:spPr>
      </p:pic>
      <p:pic>
        <p:nvPicPr>
          <p:cNvPr id="6" name="Imagine 5" descr="DSC_03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270" y="261721"/>
            <a:ext cx="4694830" cy="3103544"/>
          </a:xfrm>
          <a:prstGeom prst="rect">
            <a:avLst/>
          </a:prstGeom>
        </p:spPr>
      </p:pic>
      <p:sp>
        <p:nvSpPr>
          <p:cNvPr id="8" name="CasetăText 7"/>
          <p:cNvSpPr txBox="1"/>
          <p:nvPr/>
        </p:nvSpPr>
        <p:spPr>
          <a:xfrm>
            <a:off x="7852152" y="5538854"/>
            <a:ext cx="41248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solidFill>
                  <a:srgbClr val="000000"/>
                </a:solidFill>
                <a:latin typeface="Calibri"/>
              </a:rPr>
              <a:t>Excursie în Du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b</a:t>
            </a:r>
            <a:r>
              <a:rPr lang="ro-RO" sz="2400" dirty="0" err="1" smtClean="0">
                <a:solidFill>
                  <a:srgbClr val="000000"/>
                </a:solidFill>
                <a:latin typeface="Calibri"/>
              </a:rPr>
              <a:t>rovnik</a:t>
            </a:r>
            <a:endParaRPr lang="ro-RO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tăText 6"/>
          <p:cNvSpPr txBox="1"/>
          <p:nvPr/>
        </p:nvSpPr>
        <p:spPr>
          <a:xfrm>
            <a:off x="5854889" y="411109"/>
            <a:ext cx="5349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Dupa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am </a:t>
            </a:r>
            <a:r>
              <a:rPr lang="en-US" dirty="0" err="1" smtClean="0"/>
              <a:t>luat</a:t>
            </a:r>
            <a:r>
              <a:rPr lang="en-US" dirty="0" smtClean="0"/>
              <a:t> </a:t>
            </a:r>
            <a:r>
              <a:rPr lang="en-US" dirty="0" err="1" smtClean="0"/>
              <a:t>pranzul</a:t>
            </a:r>
            <a:r>
              <a:rPr lang="en-US" dirty="0" smtClean="0"/>
              <a:t> am </a:t>
            </a:r>
            <a:r>
              <a:rPr lang="en-US" dirty="0" err="1" smtClean="0"/>
              <a:t>mers</a:t>
            </a:r>
            <a:r>
              <a:rPr lang="en-US" dirty="0" smtClean="0"/>
              <a:t> la </a:t>
            </a:r>
            <a:r>
              <a:rPr lang="en-US" dirty="0" err="1" smtClean="0"/>
              <a:t>ferma</a:t>
            </a:r>
            <a:r>
              <a:rPr lang="en-US" dirty="0" smtClean="0"/>
              <a:t> de </a:t>
            </a:r>
            <a:r>
              <a:rPr lang="en-US" dirty="0" err="1" smtClean="0"/>
              <a:t>sare</a:t>
            </a:r>
            <a:r>
              <a:rPr lang="en-US" dirty="0" smtClean="0"/>
              <a:t>. </a:t>
            </a:r>
            <a:r>
              <a:rPr lang="en-US" dirty="0" err="1" smtClean="0"/>
              <a:t>Aceasta</a:t>
            </a:r>
            <a:r>
              <a:rPr lang="en-US" dirty="0" smtClean="0"/>
              <a:t>  </a:t>
            </a:r>
            <a:r>
              <a:rPr lang="en-US" dirty="0" err="1" smtClean="0"/>
              <a:t>dateaza</a:t>
            </a:r>
            <a:r>
              <a:rPr lang="en-US" dirty="0" smtClean="0"/>
              <a:t> din </a:t>
            </a:r>
            <a:r>
              <a:rPr lang="en-US" dirty="0" err="1" smtClean="0"/>
              <a:t>secolul</a:t>
            </a:r>
            <a:r>
              <a:rPr lang="en-US" dirty="0" smtClean="0"/>
              <a:t> al 14-lea</a:t>
            </a:r>
            <a:r>
              <a:rPr lang="en-US" dirty="0"/>
              <a:t> </a:t>
            </a:r>
            <a:r>
              <a:rPr lang="en-US" dirty="0" err="1" smtClean="0"/>
              <a:t>fiind</a:t>
            </a:r>
            <a:r>
              <a:rPr lang="en-US" dirty="0" smtClean="0"/>
              <a:t> o </a:t>
            </a:r>
            <a:r>
              <a:rPr lang="en-US" dirty="0" err="1" smtClean="0"/>
              <a:t>sursa</a:t>
            </a:r>
            <a:r>
              <a:rPr lang="en-US" dirty="0" smtClean="0"/>
              <a:t> </a:t>
            </a:r>
            <a:r>
              <a:rPr lang="en-US" dirty="0" err="1" smtClean="0"/>
              <a:t>importanta</a:t>
            </a:r>
            <a:r>
              <a:rPr lang="en-US" dirty="0" smtClean="0"/>
              <a:t> de </a:t>
            </a:r>
            <a:r>
              <a:rPr lang="en-US" dirty="0" err="1" smtClean="0"/>
              <a:t>sare</a:t>
            </a:r>
            <a:r>
              <a:rPr lang="en-US" dirty="0" smtClean="0"/>
              <a:t> din </a:t>
            </a:r>
            <a:r>
              <a:rPr lang="en-US" dirty="0" err="1" smtClean="0"/>
              <a:t>Republica</a:t>
            </a:r>
            <a:r>
              <a:rPr lang="en-US" dirty="0" smtClean="0"/>
              <a:t> Dubrovnik. Si </a:t>
            </a:r>
            <a:r>
              <a:rPr lang="en-US" dirty="0" err="1" smtClean="0"/>
              <a:t>astazi</a:t>
            </a:r>
            <a:r>
              <a:rPr lang="en-US" dirty="0" smtClean="0"/>
              <a:t> se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recolteaza</a:t>
            </a:r>
            <a:r>
              <a:rPr lang="en-US" dirty="0" smtClean="0"/>
              <a:t> </a:t>
            </a:r>
            <a:r>
              <a:rPr lang="en-US" dirty="0" err="1" smtClean="0"/>
              <a:t>sare</a:t>
            </a:r>
            <a:r>
              <a:rPr lang="en-US" dirty="0" smtClean="0"/>
              <a:t> in </a:t>
            </a:r>
            <a:r>
              <a:rPr lang="en-US" dirty="0" err="1" smtClean="0"/>
              <a:t>modul</a:t>
            </a:r>
            <a:r>
              <a:rPr lang="en-US" dirty="0" smtClean="0"/>
              <a:t> traditional.</a:t>
            </a:r>
            <a:endParaRPr lang="en-US" dirty="0"/>
          </a:p>
        </p:txBody>
      </p:sp>
      <p:pic>
        <p:nvPicPr>
          <p:cNvPr id="9" name="Imagine 8" descr="DSC_0338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6" y="138044"/>
            <a:ext cx="4394579" cy="6636375"/>
          </a:xfrm>
          <a:prstGeom prst="rect">
            <a:avLst/>
          </a:prstGeom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50" y="2101755"/>
            <a:ext cx="6041409" cy="4531057"/>
          </a:xfrm>
          <a:prstGeom prst="rect">
            <a:avLst/>
          </a:prstGeom>
        </p:spPr>
      </p:pic>
      <p:sp>
        <p:nvSpPr>
          <p:cNvPr id="11" name="Dreptunghi 10"/>
          <p:cNvSpPr/>
          <p:nvPr/>
        </p:nvSpPr>
        <p:spPr>
          <a:xfrm>
            <a:off x="1016757" y="548588"/>
            <a:ext cx="3261815" cy="504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tăText 11"/>
          <p:cNvSpPr txBox="1"/>
          <p:nvPr/>
        </p:nvSpPr>
        <p:spPr>
          <a:xfrm>
            <a:off x="1357951" y="549608"/>
            <a:ext cx="326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Zidul</a:t>
            </a:r>
            <a:r>
              <a:rPr lang="en-US" sz="2400" dirty="0" smtClean="0"/>
              <a:t> </a:t>
            </a:r>
            <a:r>
              <a:rPr lang="en-US" sz="2400" dirty="0" err="1" smtClean="0"/>
              <a:t>orasului</a:t>
            </a:r>
            <a:r>
              <a:rPr lang="en-US" sz="2400" dirty="0" smtClean="0"/>
              <a:t> </a:t>
            </a:r>
            <a:r>
              <a:rPr lang="en-US" sz="2400" dirty="0" err="1" smtClean="0"/>
              <a:t>Ston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32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DSC_03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33004"/>
            <a:ext cx="5909482" cy="3906045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66" y="133005"/>
            <a:ext cx="5972818" cy="4392117"/>
          </a:xfrm>
          <a:prstGeom prst="rect">
            <a:avLst/>
          </a:prstGeom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3533917"/>
            <a:ext cx="5909482" cy="3324083"/>
          </a:xfrm>
          <a:prstGeom prst="rect">
            <a:avLst/>
          </a:prstGeom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66" y="3425588"/>
            <a:ext cx="6089934" cy="3425588"/>
          </a:xfrm>
          <a:prstGeom prst="rect">
            <a:avLst/>
          </a:prstGeom>
        </p:spPr>
      </p:pic>
      <p:sp>
        <p:nvSpPr>
          <p:cNvPr id="9" name="Dreptunghi 8"/>
          <p:cNvSpPr/>
          <p:nvPr/>
        </p:nvSpPr>
        <p:spPr>
          <a:xfrm>
            <a:off x="1733267" y="395785"/>
            <a:ext cx="2661312" cy="368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tăText 9"/>
          <p:cNvSpPr txBox="1"/>
          <p:nvPr/>
        </p:nvSpPr>
        <p:spPr>
          <a:xfrm>
            <a:off x="2033525" y="350377"/>
            <a:ext cx="444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Ferma</a:t>
            </a:r>
            <a:r>
              <a:rPr lang="en-US" sz="2400" dirty="0" smtClean="0"/>
              <a:t> de </a:t>
            </a:r>
            <a:r>
              <a:rPr lang="en-US" sz="2400" dirty="0" err="1" smtClean="0"/>
              <a:t>sare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99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241241" y="313205"/>
            <a:ext cx="4430713" cy="707886"/>
          </a:xfrm>
          <a:prstGeom prst="rect">
            <a:avLst/>
          </a:prstGeom>
          <a:solidFill>
            <a:schemeClr val="bg1"/>
          </a:solidFill>
        </p:spPr>
        <p:txBody>
          <a:bodyPr rtlCol="0">
            <a:spAutoFit/>
          </a:bodyPr>
          <a:lstStyle/>
          <a:p>
            <a:pPr algn="ctr"/>
            <a:r>
              <a:rPr lang="ro-RO" sz="4000" dirty="0">
                <a:solidFill>
                  <a:srgbClr val="000000"/>
                </a:solidFill>
                <a:latin typeface="Calibri"/>
              </a:rPr>
              <a:t>Ziua </a:t>
            </a:r>
            <a:r>
              <a:rPr lang="en-US" sz="4000" dirty="0" smtClean="0">
                <a:solidFill>
                  <a:srgbClr val="000000"/>
                </a:solidFill>
                <a:latin typeface="Calibri"/>
              </a:rPr>
              <a:t>5</a:t>
            </a:r>
            <a:r>
              <a:rPr lang="ro-RO" sz="4000" dirty="0" smtClean="0">
                <a:solidFill>
                  <a:srgbClr val="000000"/>
                </a:solidFill>
                <a:latin typeface="Calibri"/>
              </a:rPr>
              <a:t>, 1</a:t>
            </a:r>
            <a:r>
              <a:rPr lang="en-US" sz="4000" dirty="0" smtClean="0">
                <a:solidFill>
                  <a:srgbClr val="000000"/>
                </a:solidFill>
                <a:latin typeface="Calibri"/>
              </a:rPr>
              <a:t>5</a:t>
            </a:r>
            <a:r>
              <a:rPr lang="ro-RO" sz="4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o-RO" sz="4000" dirty="0">
                <a:solidFill>
                  <a:srgbClr val="000000"/>
                </a:solidFill>
                <a:latin typeface="Calibri"/>
              </a:rPr>
              <a:t>aprilie</a:t>
            </a:r>
          </a:p>
        </p:txBody>
      </p:sp>
      <p:sp>
        <p:nvSpPr>
          <p:cNvPr id="3" name="CasetăText 2"/>
          <p:cNvSpPr txBox="1"/>
          <p:nvPr/>
        </p:nvSpPr>
        <p:spPr>
          <a:xfrm>
            <a:off x="241241" y="1048386"/>
            <a:ext cx="5349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Cea</a:t>
            </a:r>
            <a:r>
              <a:rPr lang="en-US" dirty="0" smtClean="0"/>
              <a:t> de a 5-a </a:t>
            </a:r>
            <a:r>
              <a:rPr lang="en-US" dirty="0" err="1" smtClean="0"/>
              <a:t>zi</a:t>
            </a:r>
            <a:r>
              <a:rPr lang="en-US" dirty="0" smtClean="0"/>
              <a:t> , </a:t>
            </a:r>
            <a:r>
              <a:rPr lang="en-US" dirty="0" err="1" smtClean="0"/>
              <a:t>dupa</a:t>
            </a:r>
            <a:r>
              <a:rPr lang="en-US" dirty="0" smtClean="0"/>
              <a:t> o </a:t>
            </a:r>
            <a:r>
              <a:rPr lang="en-US" dirty="0" err="1" smtClean="0"/>
              <a:t>scurta</a:t>
            </a:r>
            <a:r>
              <a:rPr lang="en-US" dirty="0" smtClean="0"/>
              <a:t> </a:t>
            </a:r>
            <a:r>
              <a:rPr lang="en-US" dirty="0" err="1" smtClean="0"/>
              <a:t>vizita</a:t>
            </a:r>
            <a:r>
              <a:rPr lang="en-US" dirty="0" smtClean="0"/>
              <a:t> la </a:t>
            </a:r>
            <a:r>
              <a:rPr lang="en-US" dirty="0" err="1" smtClean="0"/>
              <a:t>scoala</a:t>
            </a:r>
            <a:r>
              <a:rPr lang="en-US" dirty="0" smtClean="0"/>
              <a:t>, am </a:t>
            </a:r>
            <a:r>
              <a:rPr lang="en-US" dirty="0" err="1" smtClean="0"/>
              <a:t>mers</a:t>
            </a:r>
            <a:r>
              <a:rPr lang="en-US" dirty="0" smtClean="0"/>
              <a:t> la </a:t>
            </a:r>
            <a:r>
              <a:rPr lang="en-US" dirty="0" err="1" smtClean="0"/>
              <a:t>cetatea</a:t>
            </a:r>
            <a:r>
              <a:rPr lang="en-US" dirty="0" smtClean="0"/>
              <a:t> </a:t>
            </a:r>
            <a:r>
              <a:rPr lang="en-US" dirty="0" err="1" smtClean="0"/>
              <a:t>Klis</a:t>
            </a:r>
            <a:r>
              <a:rPr lang="en-US" dirty="0" smtClean="0"/>
              <a:t>  </a:t>
            </a:r>
            <a:r>
              <a:rPr lang="en-US" dirty="0" err="1" smtClean="0"/>
              <a:t>unde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dirty="0" err="1" smtClean="0"/>
              <a:t>langa</a:t>
            </a:r>
            <a:r>
              <a:rPr lang="en-US" dirty="0" smtClean="0"/>
              <a:t> </a:t>
            </a:r>
            <a:r>
              <a:rPr lang="en-US" dirty="0" err="1" smtClean="0"/>
              <a:t>istoria</a:t>
            </a:r>
            <a:r>
              <a:rPr lang="en-US" dirty="0" smtClean="0"/>
              <a:t> </a:t>
            </a:r>
            <a:r>
              <a:rPr lang="en-US" dirty="0" err="1" smtClean="0"/>
              <a:t>luptelor</a:t>
            </a:r>
            <a:r>
              <a:rPr lang="en-US" dirty="0" smtClean="0"/>
              <a:t> </a:t>
            </a:r>
            <a:r>
              <a:rPr lang="en-US" dirty="0" err="1" smtClean="0"/>
              <a:t>otomane</a:t>
            </a:r>
            <a:r>
              <a:rPr lang="en-US" dirty="0" smtClean="0"/>
              <a:t> am </a:t>
            </a:r>
            <a:r>
              <a:rPr lang="en-US" dirty="0" err="1" smtClean="0"/>
              <a:t>aflat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cum se </a:t>
            </a:r>
            <a:r>
              <a:rPr lang="en-US" dirty="0" err="1" smtClean="0"/>
              <a:t>trage</a:t>
            </a:r>
            <a:r>
              <a:rPr lang="en-US" dirty="0" smtClean="0"/>
              <a:t> cu </a:t>
            </a:r>
            <a:r>
              <a:rPr lang="en-US" dirty="0" err="1" smtClean="0"/>
              <a:t>arcul</a:t>
            </a:r>
            <a:r>
              <a:rPr lang="en-US" dirty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am </a:t>
            </a:r>
            <a:r>
              <a:rPr lang="en-US" dirty="0" err="1" smtClean="0"/>
              <a:t>mancat</a:t>
            </a:r>
            <a:r>
              <a:rPr lang="en-US" dirty="0" smtClean="0"/>
              <a:t> </a:t>
            </a:r>
            <a:r>
              <a:rPr lang="en-US" dirty="0" err="1" smtClean="0"/>
              <a:t>migdale</a:t>
            </a:r>
            <a:r>
              <a:rPr lang="en-US" dirty="0" smtClean="0"/>
              <a:t> crude. </a:t>
            </a:r>
            <a:r>
              <a:rPr lang="en-US" dirty="0" err="1" smtClean="0"/>
              <a:t>Turul</a:t>
            </a:r>
            <a:r>
              <a:rPr lang="en-US" dirty="0" smtClean="0"/>
              <a:t> s-a </a:t>
            </a:r>
            <a:r>
              <a:rPr lang="en-US" dirty="0" err="1" smtClean="0"/>
              <a:t>terminat</a:t>
            </a:r>
            <a:r>
              <a:rPr lang="en-US" dirty="0" smtClean="0"/>
              <a:t> la Stella </a:t>
            </a:r>
            <a:r>
              <a:rPr lang="en-US" dirty="0" err="1" smtClean="0"/>
              <a:t>Croatca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79" y="3567502"/>
            <a:ext cx="4794783" cy="3175766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11" y="54836"/>
            <a:ext cx="4467367" cy="3350525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4" y="2248715"/>
            <a:ext cx="6091123" cy="45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2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sp>
        <p:nvSpPr>
          <p:cNvPr id="8" name="CasetăText 7"/>
          <p:cNvSpPr txBox="1"/>
          <p:nvPr/>
        </p:nvSpPr>
        <p:spPr>
          <a:xfrm>
            <a:off x="4198961" y="3220872"/>
            <a:ext cx="37940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Imbinarea</a:t>
            </a:r>
            <a:r>
              <a:rPr lang="en-US" dirty="0" smtClean="0"/>
              <a:t> </a:t>
            </a:r>
            <a:r>
              <a:rPr lang="en-US" dirty="0" err="1" smtClean="0"/>
              <a:t>traditionalului</a:t>
            </a:r>
            <a:r>
              <a:rPr lang="en-US" dirty="0" smtClean="0"/>
              <a:t> cu </a:t>
            </a:r>
            <a:r>
              <a:rPr lang="en-US" dirty="0" err="1" smtClean="0"/>
              <a:t>modernul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0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8" y="2128839"/>
            <a:ext cx="5759637" cy="4319728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57" y="2128839"/>
            <a:ext cx="5759636" cy="4319727"/>
          </a:xfrm>
          <a:prstGeom prst="rect">
            <a:avLst/>
          </a:prstGeom>
        </p:spPr>
      </p:pic>
      <p:sp>
        <p:nvSpPr>
          <p:cNvPr id="4" name="CasetăText 3"/>
          <p:cNvSpPr txBox="1"/>
          <p:nvPr/>
        </p:nvSpPr>
        <p:spPr>
          <a:xfrm>
            <a:off x="941695" y="667066"/>
            <a:ext cx="1164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Barbeque </a:t>
            </a:r>
            <a:r>
              <a:rPr lang="en-US" sz="3200" dirty="0" err="1" smtClean="0"/>
              <a:t>si</a:t>
            </a:r>
            <a:r>
              <a:rPr lang="en-US" sz="3200" dirty="0" smtClean="0"/>
              <a:t> party la </a:t>
            </a:r>
            <a:r>
              <a:rPr lang="en-US" sz="3200" dirty="0" err="1" smtClean="0"/>
              <a:t>scoala</a:t>
            </a:r>
            <a:r>
              <a:rPr lang="en-US" sz="3200" dirty="0" smtClean="0"/>
              <a:t>, </a:t>
            </a:r>
            <a:r>
              <a:rPr lang="en-US" sz="3200" dirty="0" err="1" smtClean="0"/>
              <a:t>ultima</a:t>
            </a:r>
            <a:r>
              <a:rPr lang="en-US" sz="3200" dirty="0" smtClean="0"/>
              <a:t> </a:t>
            </a:r>
            <a:r>
              <a:rPr lang="en-US" sz="3200" dirty="0" err="1" smtClean="0"/>
              <a:t>intalnire</a:t>
            </a:r>
            <a:r>
              <a:rPr lang="en-US" sz="3200" dirty="0" smtClean="0"/>
              <a:t> </a:t>
            </a:r>
            <a:r>
              <a:rPr lang="en-US" sz="3200" dirty="0" err="1" smtClean="0"/>
              <a:t>inainte</a:t>
            </a:r>
            <a:r>
              <a:rPr lang="en-US" sz="3200" dirty="0" smtClean="0"/>
              <a:t> de </a:t>
            </a:r>
            <a:r>
              <a:rPr lang="en-US" sz="3200" dirty="0" err="1" smtClean="0"/>
              <a:t>plecare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074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/>
          <p:cNvSpPr txBox="1"/>
          <p:nvPr/>
        </p:nvSpPr>
        <p:spPr>
          <a:xfrm>
            <a:off x="484886" y="310714"/>
            <a:ext cx="4430713" cy="707886"/>
          </a:xfrm>
          <a:prstGeom prst="rect">
            <a:avLst/>
          </a:prstGeom>
          <a:solidFill>
            <a:schemeClr val="bg1"/>
          </a:solidFill>
        </p:spPr>
        <p:txBody>
          <a:bodyPr rtlCol="0">
            <a:spAutoFit/>
          </a:bodyPr>
          <a:lstStyle/>
          <a:p>
            <a:pPr algn="ctr"/>
            <a:r>
              <a:rPr lang="ro-RO" sz="4000" dirty="0">
                <a:solidFill>
                  <a:srgbClr val="000000"/>
                </a:solidFill>
                <a:latin typeface="Calibri"/>
              </a:rPr>
              <a:t>Ziua </a:t>
            </a:r>
            <a:r>
              <a:rPr lang="en-US" sz="4000" dirty="0">
                <a:solidFill>
                  <a:srgbClr val="000000"/>
                </a:solidFill>
                <a:latin typeface="Calibri"/>
              </a:rPr>
              <a:t>6</a:t>
            </a:r>
            <a:r>
              <a:rPr lang="ro-RO" sz="4000" dirty="0" smtClean="0">
                <a:solidFill>
                  <a:srgbClr val="000000"/>
                </a:solidFill>
                <a:latin typeface="Calibri"/>
              </a:rPr>
              <a:t>, 1</a:t>
            </a:r>
            <a:r>
              <a:rPr lang="en-US" sz="4000" dirty="0">
                <a:solidFill>
                  <a:srgbClr val="000000"/>
                </a:solidFill>
                <a:latin typeface="Calibri"/>
              </a:rPr>
              <a:t>6</a:t>
            </a:r>
            <a:r>
              <a:rPr lang="ro-RO" sz="4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o-RO" sz="4000" dirty="0">
                <a:solidFill>
                  <a:srgbClr val="000000"/>
                </a:solidFill>
                <a:latin typeface="Calibri"/>
              </a:rPr>
              <a:t>aprilie</a:t>
            </a:r>
          </a:p>
        </p:txBody>
      </p:sp>
      <p:sp>
        <p:nvSpPr>
          <p:cNvPr id="2" name="CasetăText 1"/>
          <p:cNvSpPr txBox="1"/>
          <p:nvPr/>
        </p:nvSpPr>
        <p:spPr>
          <a:xfrm>
            <a:off x="903157" y="1228297"/>
            <a:ext cx="440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 regret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tristete</a:t>
            </a:r>
            <a:r>
              <a:rPr lang="en-US" dirty="0" smtClean="0"/>
              <a:t>, ne-am </a:t>
            </a:r>
            <a:r>
              <a:rPr lang="en-US" dirty="0" err="1" smtClean="0"/>
              <a:t>intalnit</a:t>
            </a:r>
            <a:r>
              <a:rPr lang="en-US" dirty="0" smtClean="0"/>
              <a:t> in fata </a:t>
            </a:r>
            <a:r>
              <a:rPr lang="en-US" dirty="0" err="1" smtClean="0"/>
              <a:t>hotelului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a </a:t>
            </a:r>
            <a:r>
              <a:rPr lang="en-US" dirty="0" err="1" smtClean="0"/>
              <a:t>porni</a:t>
            </a:r>
            <a:r>
              <a:rPr lang="en-US" dirty="0" smtClean="0"/>
              <a:t> in </a:t>
            </a:r>
            <a:r>
              <a:rPr lang="en-US" dirty="0" err="1" smtClean="0"/>
              <a:t>lunga</a:t>
            </a:r>
            <a:r>
              <a:rPr lang="en-US" dirty="0" smtClean="0"/>
              <a:t> </a:t>
            </a:r>
            <a:r>
              <a:rPr lang="en-US" dirty="0" err="1" smtClean="0"/>
              <a:t>calatoria</a:t>
            </a:r>
            <a:r>
              <a:rPr lang="en-US" dirty="0" smtClean="0"/>
              <a:t> </a:t>
            </a:r>
            <a:r>
              <a:rPr lang="en-US" dirty="0" err="1" smtClean="0"/>
              <a:t>spre</a:t>
            </a:r>
            <a:r>
              <a:rPr lang="en-US" dirty="0" smtClean="0"/>
              <a:t> casa.</a:t>
            </a:r>
            <a:endParaRPr lang="en-US" dirty="0"/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3357563"/>
            <a:ext cx="5908671" cy="3323628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69224"/>
            <a:ext cx="5908671" cy="3241477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1" y="2545919"/>
            <a:ext cx="5513696" cy="41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6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1082113" y="329289"/>
            <a:ext cx="3826042" cy="707886"/>
          </a:xfrm>
          <a:prstGeom prst="rect">
            <a:avLst/>
          </a:prstGeom>
          <a:solidFill>
            <a:schemeClr val="bg1"/>
          </a:solidFill>
        </p:spPr>
        <p:txBody>
          <a:bodyPr rtlCol="0">
            <a:spAutoFit/>
          </a:bodyPr>
          <a:lstStyle/>
          <a:p>
            <a:pPr algn="ctr"/>
            <a:r>
              <a:rPr lang="ro-RO" sz="4000" dirty="0"/>
              <a:t>Ziua 1, 11 aprilie</a:t>
            </a:r>
            <a:endParaRPr lang="ro-RO" sz="40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Imagine 3" descr="12967429_10201551489547240_5147265124443770510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5" y="3073498"/>
            <a:ext cx="6185280" cy="3487640"/>
          </a:xfrm>
          <a:prstGeom prst="rect">
            <a:avLst/>
          </a:prstGeom>
        </p:spPr>
      </p:pic>
      <p:sp>
        <p:nvSpPr>
          <p:cNvPr id="3" name="CasetăText 2"/>
          <p:cNvSpPr txBox="1"/>
          <p:nvPr/>
        </p:nvSpPr>
        <p:spPr>
          <a:xfrm>
            <a:off x="582702" y="2091651"/>
            <a:ext cx="6137122" cy="707886"/>
          </a:xfrm>
          <a:prstGeom prst="rect">
            <a:avLst/>
          </a:prstGeom>
          <a:solidFill>
            <a:schemeClr val="bg1"/>
          </a:solidFill>
        </p:spPr>
        <p:txBody>
          <a:bodyPr rtlCol="0" anchor="t">
            <a:spAutoFit/>
          </a:bodyPr>
          <a:lstStyle/>
          <a:p>
            <a:pPr algn="ctr"/>
            <a:r>
              <a:rPr lang="ro-RO" sz="2000" dirty="0" err="1">
                <a:solidFill>
                  <a:srgbClr val="000000"/>
                </a:solidFill>
                <a:latin typeface="Calibri"/>
              </a:rPr>
              <a:t>Turisti</a:t>
            </a:r>
            <a:r>
              <a:rPr lang="ro-RO" sz="2000" dirty="0" err="1">
                <a:solidFill>
                  <a:srgbClr val="000000"/>
                </a:solidFill>
                <a:latin typeface="Calibri" charset="0"/>
              </a:rPr>
              <a:t>čo</a:t>
            </a:r>
            <a:r>
              <a:rPr lang="ro-RO" sz="2000" dirty="0">
                <a:solidFill>
                  <a:srgbClr val="000000"/>
                </a:solidFill>
                <a:latin typeface="Calibri" charset="0"/>
              </a:rPr>
              <a:t> - </a:t>
            </a:r>
            <a:r>
              <a:rPr lang="ro-RO" sz="2000" dirty="0" err="1">
                <a:solidFill>
                  <a:srgbClr val="000000"/>
                </a:solidFill>
                <a:latin typeface="Calibri" charset="0"/>
              </a:rPr>
              <a:t>ugostiteljska</a:t>
            </a:r>
            <a:r>
              <a:rPr lang="ro-RO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ro-RO" sz="2000" dirty="0" err="1">
                <a:solidFill>
                  <a:srgbClr val="000000"/>
                </a:solidFill>
                <a:latin typeface="Calibri" charset="0"/>
              </a:rPr>
              <a:t>škola</a:t>
            </a:r>
            <a:r>
              <a:rPr lang="ro-RO" sz="2000" dirty="0">
                <a:solidFill>
                  <a:srgbClr val="000000"/>
                </a:solidFill>
                <a:latin typeface="Calibri" charset="0"/>
              </a:rPr>
              <a:t> Split &amp; Workshop: Google </a:t>
            </a:r>
            <a:r>
              <a:rPr lang="ro-RO" sz="2000" dirty="0" err="1">
                <a:solidFill>
                  <a:srgbClr val="000000"/>
                </a:solidFill>
                <a:latin typeface="Calibri" charset="0"/>
              </a:rPr>
              <a:t>Map</a:t>
            </a:r>
            <a:endParaRPr lang="ro-RO" sz="2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CasetăText 4"/>
          <p:cNvSpPr txBox="1"/>
          <p:nvPr/>
        </p:nvSpPr>
        <p:spPr>
          <a:xfrm>
            <a:off x="7332661" y="1015185"/>
            <a:ext cx="4203791" cy="507831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ro-RO" dirty="0">
                <a:solidFill>
                  <a:srgbClr val="000000"/>
                </a:solidFill>
                <a:latin typeface="Calibri"/>
              </a:rPr>
              <a:t>Prima zi oficială a mobilității a început cu vizitarea școlii, urmat de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workshopul</a:t>
            </a:r>
            <a:endParaRPr lang="ro-RO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ro-RO" dirty="0">
                <a:solidFill>
                  <a:srgbClr val="000000"/>
                </a:solidFill>
                <a:latin typeface="Calibri"/>
              </a:rPr>
              <a:t> Google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Maps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și prezentările hărților realizate de către fiecare țară.  După ce am luat prânzul gătit de elevii școlii, am plecat spre palatul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împaratului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Diocletian, unde împreună cu elevii din Portugalia și Turcia am participat la o căutare de comori. Tot împreună, am vizitat și Muzeul din Split, după care ne-am întors la palat pentru turul ghidat. Din peristil, am plecat pe traseul Templul lui Jupiter,   "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Piazza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" unde se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alfă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vechea primărie, pe lângă Teatrul Național Croat, pe strada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Marmont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până la piața de pește și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spa-ul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art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nouveau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din Split. Turul a luat sfârșit în Piața Republicii, cel mai frumos "living room" al Splitului și promenada Riva.</a:t>
            </a:r>
          </a:p>
        </p:txBody>
      </p:sp>
    </p:spTree>
    <p:extLst>
      <p:ext uri="{BB962C8B-B14F-4D97-AF65-F5344CB8AC3E}">
        <p14:creationId xmlns:p14="http://schemas.microsoft.com/office/powerpoint/2010/main" val="33394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" y="-1"/>
            <a:ext cx="7032919" cy="6854419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59" y="54592"/>
            <a:ext cx="4426426" cy="3319820"/>
          </a:xfrm>
          <a:prstGeom prst="rect">
            <a:avLst/>
          </a:prstGeom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04" y="3454504"/>
            <a:ext cx="4428813" cy="332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146412023992510.jpg"/>
          <p:cNvPicPr>
            <a:picLocks noChangeAspect="1"/>
          </p:cNvPicPr>
          <p:nvPr/>
        </p:nvPicPr>
        <p:blipFill>
          <a:blip r:embed="rId3"/>
          <a:srcRect l="92" t="4787" r="-92" b="106"/>
          <a:stretch>
            <a:fillRect/>
          </a:stretch>
        </p:blipFill>
        <p:spPr>
          <a:xfrm>
            <a:off x="130835" y="46809"/>
            <a:ext cx="5610217" cy="3526654"/>
          </a:xfrm>
          <a:prstGeom prst="rect">
            <a:avLst/>
          </a:prstGeom>
        </p:spPr>
      </p:pic>
      <p:pic>
        <p:nvPicPr>
          <p:cNvPr id="7" name="Imagine 6" descr="146412023992510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35" y="3226282"/>
            <a:ext cx="5589078" cy="3553737"/>
          </a:xfrm>
          <a:prstGeom prst="rect">
            <a:avLst/>
          </a:prstGeom>
        </p:spPr>
      </p:pic>
      <p:pic>
        <p:nvPicPr>
          <p:cNvPr id="5" name="Imagine 4" descr="DSC_00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745" y="3087264"/>
            <a:ext cx="5530044" cy="3655953"/>
          </a:xfrm>
          <a:prstGeom prst="rect">
            <a:avLst/>
          </a:prstGeom>
        </p:spPr>
      </p:pic>
      <p:pic>
        <p:nvPicPr>
          <p:cNvPr id="6" name="Imagine 5" descr="DSC_0034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6745" y="46809"/>
            <a:ext cx="5542353" cy="3663698"/>
          </a:xfrm>
          <a:prstGeom prst="rect">
            <a:avLst/>
          </a:prstGeom>
        </p:spPr>
      </p:pic>
      <p:sp>
        <p:nvSpPr>
          <p:cNvPr id="2" name="CasetăText 1"/>
          <p:cNvSpPr txBox="1"/>
          <p:nvPr/>
        </p:nvSpPr>
        <p:spPr>
          <a:xfrm>
            <a:off x="3647121" y="3310469"/>
            <a:ext cx="476151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tlCol="0">
            <a:spAutoFit/>
          </a:bodyPr>
          <a:lstStyle/>
          <a:p>
            <a:pPr algn="ctr"/>
            <a:r>
              <a:rPr lang="ro-RO" sz="2800" dirty="0"/>
              <a:t>Vizitarea orașului gazdă, Split</a:t>
            </a:r>
            <a:endParaRPr lang="ro-RO" sz="28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2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332899" y="668661"/>
            <a:ext cx="5687028" cy="1384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ro-RO" sz="2800" dirty="0"/>
              <a:t>Workshop: În căutarea comorii împăratului Diocletian cu ajutorul lui Indiana Jones</a:t>
            </a:r>
            <a:endParaRPr lang="ro-RO" sz="28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Imagine 2" descr="rsz_dsc_0108.jpg"/>
          <p:cNvPicPr>
            <a:picLocks noChangeAspect="1"/>
          </p:cNvPicPr>
          <p:nvPr/>
        </p:nvPicPr>
        <p:blipFill>
          <a:blip r:embed="rId3"/>
          <a:srcRect l="363" t="929" r="121" b="8523"/>
          <a:stretch>
            <a:fillRect/>
          </a:stretch>
        </p:blipFill>
        <p:spPr>
          <a:xfrm>
            <a:off x="6282906" y="-135"/>
            <a:ext cx="5902724" cy="3497320"/>
          </a:xfrm>
          <a:prstGeom prst="rect">
            <a:avLst/>
          </a:prstGeom>
        </p:spPr>
      </p:pic>
      <p:pic>
        <p:nvPicPr>
          <p:cNvPr id="5" name="Imagine 4" descr="rsz_dsc_01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44" y="2359822"/>
            <a:ext cx="5727631" cy="3787820"/>
          </a:xfrm>
          <a:prstGeom prst="rect">
            <a:avLst/>
          </a:prstGeom>
        </p:spPr>
      </p:pic>
      <p:pic>
        <p:nvPicPr>
          <p:cNvPr id="4" name="Imagine 3" descr="rsz_dsc_0113.jpg"/>
          <p:cNvPicPr>
            <a:picLocks noChangeAspect="1"/>
          </p:cNvPicPr>
          <p:nvPr/>
        </p:nvPicPr>
        <p:blipFill>
          <a:blip r:embed="rId5"/>
          <a:srcRect l="-122" t="12918" r="365" b="-187"/>
          <a:stretch>
            <a:fillRect/>
          </a:stretch>
        </p:blipFill>
        <p:spPr>
          <a:xfrm>
            <a:off x="6282906" y="3507940"/>
            <a:ext cx="5896187" cy="33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7028959" y="21266"/>
            <a:ext cx="3826042" cy="707886"/>
          </a:xfrm>
          <a:prstGeom prst="rect">
            <a:avLst/>
          </a:prstGeom>
          <a:solidFill>
            <a:schemeClr val="bg1"/>
          </a:solidFill>
        </p:spPr>
        <p:txBody>
          <a:bodyPr rtlCol="0">
            <a:spAutoFit/>
          </a:bodyPr>
          <a:lstStyle/>
          <a:p>
            <a:pPr algn="ctr"/>
            <a:r>
              <a:rPr lang="ro-RO" sz="4000" dirty="0"/>
              <a:t>Ziua 2, 12 aprilie</a:t>
            </a:r>
            <a:endParaRPr lang="ro-RO" sz="4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Imagine 2" descr="146412023992510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6"/>
            <a:ext cx="5699051" cy="3507448"/>
          </a:xfrm>
          <a:prstGeom prst="rect">
            <a:avLst/>
          </a:prstGeom>
        </p:spPr>
      </p:pic>
      <p:sp>
        <p:nvSpPr>
          <p:cNvPr id="4" name="CasetăText 3"/>
          <p:cNvSpPr txBox="1"/>
          <p:nvPr/>
        </p:nvSpPr>
        <p:spPr>
          <a:xfrm>
            <a:off x="1433005" y="3832670"/>
            <a:ext cx="3190875" cy="646331"/>
          </a:xfrm>
          <a:prstGeom prst="rect">
            <a:avLst/>
          </a:prstGeom>
          <a:solidFill>
            <a:schemeClr val="bg1"/>
          </a:solidFill>
        </p:spPr>
        <p:txBody>
          <a:bodyPr rtlCol="0" anchor="t">
            <a:spAutoFit/>
          </a:bodyPr>
          <a:lstStyle/>
          <a:p>
            <a:pPr algn="ctr"/>
            <a:r>
              <a:rPr lang="ro-RO" dirty="0"/>
              <a:t>Vizitarea orașului </a:t>
            </a:r>
            <a:r>
              <a:rPr lang="ro-RO" dirty="0" err="1"/>
              <a:t>Trogir</a:t>
            </a:r>
            <a:r>
              <a:rPr lang="ro-RO" dirty="0"/>
              <a:t>, oraș aflat în patrimoniul </a:t>
            </a:r>
            <a:r>
              <a:rPr lang="ro-RO" dirty="0" err="1"/>
              <a:t>Unesco</a:t>
            </a:r>
            <a:endParaRPr lang="ro-RO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CasetăText 4"/>
          <p:cNvSpPr txBox="1"/>
          <p:nvPr/>
        </p:nvSpPr>
        <p:spPr>
          <a:xfrm>
            <a:off x="5794744" y="667815"/>
            <a:ext cx="6397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Cea</a:t>
            </a:r>
            <a:r>
              <a:rPr lang="en-US" dirty="0"/>
              <a:t> de a 2-a </a:t>
            </a:r>
            <a:r>
              <a:rPr lang="en-US" dirty="0" err="1"/>
              <a:t>zi</a:t>
            </a:r>
            <a:r>
              <a:rPr lang="en-US" dirty="0"/>
              <a:t> a </a:t>
            </a:r>
            <a:r>
              <a:rPr lang="en-US" dirty="0" err="1"/>
              <a:t>inceput</a:t>
            </a:r>
            <a:r>
              <a:rPr lang="en-US" dirty="0"/>
              <a:t> cu </a:t>
            </a:r>
            <a:r>
              <a:rPr lang="en-US" dirty="0" err="1"/>
              <a:t>vizita</a:t>
            </a:r>
            <a:r>
              <a:rPr lang="en-US" dirty="0"/>
              <a:t> </a:t>
            </a:r>
            <a:r>
              <a:rPr lang="en-US" dirty="0" err="1"/>
              <a:t>orasului</a:t>
            </a:r>
            <a:r>
              <a:rPr lang="en-US" dirty="0"/>
              <a:t> </a:t>
            </a:r>
            <a:r>
              <a:rPr lang="en-US" dirty="0" err="1"/>
              <a:t>Trogir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am </a:t>
            </a:r>
            <a:r>
              <a:rPr lang="en-US" dirty="0" err="1"/>
              <a:t>vazut</a:t>
            </a:r>
            <a:r>
              <a:rPr lang="en-US" dirty="0"/>
              <a:t> Sf. </a:t>
            </a:r>
            <a:r>
              <a:rPr lang="en-US" dirty="0" err="1"/>
              <a:t>Catedrala</a:t>
            </a:r>
            <a:r>
              <a:rPr lang="en-US" dirty="0"/>
              <a:t> Lawrence, Loggia, </a:t>
            </a:r>
            <a:r>
              <a:rPr lang="en-US" dirty="0" err="1"/>
              <a:t>Palatul</a:t>
            </a:r>
            <a:r>
              <a:rPr lang="en-US" dirty="0"/>
              <a:t> </a:t>
            </a:r>
            <a:r>
              <a:rPr lang="en-US" dirty="0" err="1"/>
              <a:t>Cippico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Primaria</a:t>
            </a:r>
            <a:r>
              <a:rPr lang="en-US" dirty="0"/>
              <a:t> din </a:t>
            </a:r>
            <a:r>
              <a:rPr lang="en-US" dirty="0" err="1"/>
              <a:t>Trogir</a:t>
            </a:r>
            <a:r>
              <a:rPr lang="en-US" dirty="0"/>
              <a:t>. In </a:t>
            </a:r>
            <a:r>
              <a:rPr lang="en-US" dirty="0" err="1"/>
              <a:t>continuare</a:t>
            </a:r>
            <a:r>
              <a:rPr lang="en-US" dirty="0"/>
              <a:t> am </a:t>
            </a:r>
            <a:r>
              <a:rPr lang="en-US" dirty="0" err="1"/>
              <a:t>mers</a:t>
            </a:r>
            <a:r>
              <a:rPr lang="en-US" dirty="0"/>
              <a:t> la </a:t>
            </a:r>
            <a:r>
              <a:rPr lang="en-US" dirty="0" err="1"/>
              <a:t>Sinj</a:t>
            </a:r>
            <a:r>
              <a:rPr lang="en-US" dirty="0"/>
              <a:t>, un </a:t>
            </a:r>
            <a:r>
              <a:rPr lang="en-US" dirty="0" err="1"/>
              <a:t>oras</a:t>
            </a:r>
            <a:r>
              <a:rPr lang="en-US" dirty="0"/>
              <a:t> mic care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locul</a:t>
            </a:r>
            <a:r>
              <a:rPr lang="en-US" dirty="0"/>
              <a:t> </a:t>
            </a:r>
            <a:r>
              <a:rPr lang="en-US" dirty="0" err="1"/>
              <a:t>bataliei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numeroasii</a:t>
            </a:r>
            <a:r>
              <a:rPr lang="en-US" dirty="0"/>
              <a:t> </a:t>
            </a:r>
            <a:r>
              <a:rPr lang="en-US" dirty="0" err="1"/>
              <a:t>invadatori</a:t>
            </a:r>
            <a:r>
              <a:rPr lang="en-US" dirty="0"/>
              <a:t> </a:t>
            </a:r>
            <a:r>
              <a:rPr lang="en-US" dirty="0" err="1"/>
              <a:t>otomani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forțele</a:t>
            </a:r>
            <a:r>
              <a:rPr lang="en-US" dirty="0"/>
              <a:t> defensive locale </a:t>
            </a:r>
            <a:r>
              <a:rPr lang="en-US" dirty="0" err="1"/>
              <a:t>insotite</a:t>
            </a:r>
            <a:r>
              <a:rPr lang="en-US" dirty="0"/>
              <a:t> de “</a:t>
            </a:r>
            <a:r>
              <a:rPr lang="en-US" dirty="0" err="1"/>
              <a:t>Alkari</a:t>
            </a:r>
            <a:r>
              <a:rPr lang="en-US" dirty="0"/>
              <a:t>” – </a:t>
            </a:r>
            <a:r>
              <a:rPr lang="en-US" dirty="0" err="1"/>
              <a:t>soldati</a:t>
            </a:r>
            <a:r>
              <a:rPr lang="en-US" dirty="0"/>
              <a:t> cu </a:t>
            </a:r>
            <a:r>
              <a:rPr lang="en-US" dirty="0" err="1"/>
              <a:t>sulite</a:t>
            </a:r>
            <a:r>
              <a:rPr lang="en-US" dirty="0"/>
              <a:t> </a:t>
            </a:r>
            <a:r>
              <a:rPr lang="en-US" dirty="0" err="1"/>
              <a:t>calare</a:t>
            </a:r>
            <a:r>
              <a:rPr lang="en-US" dirty="0"/>
              <a:t>. </a:t>
            </a:r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batalie</a:t>
            </a:r>
            <a:r>
              <a:rPr lang="en-US" dirty="0"/>
              <a:t> de </a:t>
            </a:r>
            <a:r>
              <a:rPr lang="en-US" dirty="0" err="1"/>
              <a:t>acum</a:t>
            </a:r>
            <a:r>
              <a:rPr lang="en-US" dirty="0"/>
              <a:t> 300 de </a:t>
            </a:r>
            <a:r>
              <a:rPr lang="en-US" dirty="0" err="1"/>
              <a:t>ani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reprezentata</a:t>
            </a:r>
            <a:r>
              <a:rPr lang="en-US" dirty="0"/>
              <a:t> in </a:t>
            </a:r>
            <a:r>
              <a:rPr lang="en-US" dirty="0" err="1"/>
              <a:t>muzeul</a:t>
            </a:r>
            <a:r>
              <a:rPr lang="en-US" dirty="0"/>
              <a:t> </a:t>
            </a:r>
            <a:r>
              <a:rPr lang="en-US" dirty="0" err="1"/>
              <a:t>Alka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care l-am </a:t>
            </a:r>
            <a:r>
              <a:rPr lang="en-US" dirty="0" err="1"/>
              <a:t>vizitat</a:t>
            </a:r>
            <a:r>
              <a:rPr lang="en-US" dirty="0"/>
              <a:t>. </a:t>
            </a:r>
            <a:r>
              <a:rPr lang="en-US" dirty="0" err="1"/>
              <a:t>Ultima</a:t>
            </a:r>
            <a:r>
              <a:rPr lang="en-US" dirty="0"/>
              <a:t> </a:t>
            </a:r>
            <a:r>
              <a:rPr lang="en-US" dirty="0" err="1"/>
              <a:t>destinatie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in </a:t>
            </a:r>
            <a:r>
              <a:rPr lang="en-US" dirty="0" err="1"/>
              <a:t>regiunea</a:t>
            </a:r>
            <a:r>
              <a:rPr lang="en-US" dirty="0"/>
              <a:t> </a:t>
            </a:r>
            <a:r>
              <a:rPr lang="en-US" dirty="0" err="1"/>
              <a:t>Vrlika</a:t>
            </a:r>
            <a:r>
              <a:rPr lang="en-US" dirty="0"/>
              <a:t> la </a:t>
            </a:r>
            <a:r>
              <a:rPr lang="en-US" dirty="0" err="1"/>
              <a:t>localul</a:t>
            </a:r>
            <a:r>
              <a:rPr lang="en-US" dirty="0"/>
              <a:t>  </a:t>
            </a:r>
            <a:r>
              <a:rPr lang="en-US" dirty="0" err="1"/>
              <a:t>Agrotourism</a:t>
            </a:r>
            <a:r>
              <a:rPr lang="en-US" dirty="0"/>
              <a:t>- </a:t>
            </a:r>
            <a:r>
              <a:rPr lang="en-US" dirty="0" err="1"/>
              <a:t>Panj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in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am </a:t>
            </a:r>
            <a:r>
              <a:rPr lang="en-US" dirty="0" err="1"/>
              <a:t>savurat</a:t>
            </a:r>
            <a:r>
              <a:rPr lang="en-US" dirty="0"/>
              <a:t> </a:t>
            </a:r>
            <a:r>
              <a:rPr lang="en-US" dirty="0" err="1"/>
              <a:t>specialitatile</a:t>
            </a:r>
            <a:r>
              <a:rPr lang="en-US" dirty="0"/>
              <a:t> locale am </a:t>
            </a:r>
            <a:r>
              <a:rPr lang="en-US" dirty="0" err="1"/>
              <a:t>avut</a:t>
            </a:r>
            <a:r>
              <a:rPr lang="en-US" dirty="0"/>
              <a:t> parte de </a:t>
            </a:r>
            <a:r>
              <a:rPr lang="en-US" dirty="0" err="1"/>
              <a:t>spectacol</a:t>
            </a:r>
            <a:r>
              <a:rPr lang="en-US" dirty="0"/>
              <a:t> de la </a:t>
            </a:r>
            <a:r>
              <a:rPr lang="en-US" dirty="0" err="1"/>
              <a:t>grupul</a:t>
            </a:r>
            <a:r>
              <a:rPr lang="en-US" dirty="0"/>
              <a:t> de </a:t>
            </a:r>
            <a:r>
              <a:rPr lang="en-US" dirty="0" err="1"/>
              <a:t>dans</a:t>
            </a:r>
            <a:r>
              <a:rPr lang="en-US" dirty="0"/>
              <a:t> </a:t>
            </a:r>
            <a:r>
              <a:rPr lang="en-US" dirty="0" err="1" smtClean="0"/>
              <a:t>fol</a:t>
            </a:r>
            <a:r>
              <a:rPr lang="ro-RO" dirty="0" smtClean="0"/>
              <a:t>c</a:t>
            </a:r>
            <a:r>
              <a:rPr lang="en-US" dirty="0" err="1" smtClean="0"/>
              <a:t>lor</a:t>
            </a:r>
            <a:r>
              <a:rPr lang="ro-RO" dirty="0" smtClean="0"/>
              <a:t>ic</a:t>
            </a:r>
            <a:r>
              <a:rPr lang="en-US" dirty="0" smtClean="0"/>
              <a:t> </a:t>
            </a:r>
            <a:r>
              <a:rPr lang="en-US" dirty="0" err="1"/>
              <a:t>Vrlicko</a:t>
            </a:r>
            <a:r>
              <a:rPr lang="en-US" dirty="0"/>
              <a:t> care </a:t>
            </a:r>
            <a:r>
              <a:rPr lang="en-US" dirty="0" err="1"/>
              <a:t>este</a:t>
            </a:r>
            <a:r>
              <a:rPr lang="en-US" dirty="0"/>
              <a:t> in </a:t>
            </a:r>
            <a:r>
              <a:rPr lang="en-US" dirty="0" err="1" smtClean="0"/>
              <a:t>patrimoni</a:t>
            </a:r>
            <a:r>
              <a:rPr lang="ro-RO" dirty="0" smtClean="0"/>
              <a:t>u</a:t>
            </a:r>
            <a:r>
              <a:rPr lang="en-US" dirty="0"/>
              <a:t>l </a:t>
            </a:r>
            <a:r>
              <a:rPr lang="en-US" dirty="0" err="1"/>
              <a:t>intangibil</a:t>
            </a:r>
            <a:r>
              <a:rPr lang="en-US" dirty="0"/>
              <a:t> </a:t>
            </a:r>
            <a:r>
              <a:rPr lang="ro-RO" dirty="0" smtClean="0"/>
              <a:t>al </a:t>
            </a:r>
            <a:r>
              <a:rPr lang="en-US" dirty="0" smtClean="0"/>
              <a:t>UNESCO</a:t>
            </a:r>
            <a:r>
              <a:rPr lang="en-US" dirty="0"/>
              <a:t>.</a:t>
            </a:r>
            <a:endParaRPr lang="en-US" dirty="0"/>
          </a:p>
        </p:txBody>
      </p:sp>
      <p:pic>
        <p:nvPicPr>
          <p:cNvPr id="6" name="Imagine 5" descr="12967388_10201555034915872_8961998426378639190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4544"/>
            <a:ext cx="5699051" cy="3251557"/>
          </a:xfrm>
          <a:prstGeom prst="rect">
            <a:avLst/>
          </a:prstGeom>
        </p:spPr>
      </p:pic>
      <p:sp>
        <p:nvSpPr>
          <p:cNvPr id="9" name="CasetăText 8"/>
          <p:cNvSpPr txBox="1"/>
          <p:nvPr/>
        </p:nvSpPr>
        <p:spPr>
          <a:xfrm>
            <a:off x="6188148" y="129206"/>
            <a:ext cx="550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CasetăText 9"/>
          <p:cNvSpPr txBox="1"/>
          <p:nvPr/>
        </p:nvSpPr>
        <p:spPr>
          <a:xfrm>
            <a:off x="394908" y="3832670"/>
            <a:ext cx="4909233" cy="400110"/>
          </a:xfrm>
          <a:prstGeom prst="rect">
            <a:avLst/>
          </a:prstGeom>
          <a:solidFill>
            <a:schemeClr val="bg1"/>
          </a:solidFill>
        </p:spPr>
        <p:txBody>
          <a:bodyPr rtlCol="0" anchor="t">
            <a:spAutoFit/>
          </a:bodyPr>
          <a:lstStyle/>
          <a:p>
            <a:pPr algn="ctr"/>
            <a:r>
              <a:rPr lang="ro-RO" sz="2000" dirty="0">
                <a:solidFill>
                  <a:srgbClr val="000000"/>
                </a:solidFill>
                <a:latin typeface="Calibri"/>
              </a:rPr>
              <a:t>V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i</a:t>
            </a:r>
            <a:r>
              <a:rPr lang="ro-RO" sz="2000" dirty="0" err="1">
                <a:solidFill>
                  <a:srgbClr val="000000"/>
                </a:solidFill>
                <a:latin typeface="Calibri"/>
              </a:rPr>
              <a:t>zitarea</a:t>
            </a:r>
            <a:r>
              <a:rPr lang="ro-RO" sz="2000" dirty="0">
                <a:solidFill>
                  <a:srgbClr val="000000"/>
                </a:solidFill>
                <a:latin typeface="Calibri"/>
              </a:rPr>
              <a:t> muzeului </a:t>
            </a:r>
            <a:r>
              <a:rPr lang="ro-RO" sz="2000" dirty="0" err="1">
                <a:solidFill>
                  <a:srgbClr val="000000"/>
                </a:solidFill>
                <a:latin typeface="Calibri"/>
              </a:rPr>
              <a:t>Alka</a:t>
            </a:r>
            <a:r>
              <a:rPr lang="ro-RO" sz="2000" dirty="0">
                <a:solidFill>
                  <a:srgbClr val="000000"/>
                </a:solidFill>
                <a:latin typeface="Calibri"/>
              </a:rPr>
              <a:t> din orașul </a:t>
            </a:r>
            <a:r>
              <a:rPr lang="ro-RO" sz="2000" dirty="0" err="1">
                <a:solidFill>
                  <a:srgbClr val="000000"/>
                </a:solidFill>
                <a:latin typeface="Calibri"/>
              </a:rPr>
              <a:t>Sinj</a:t>
            </a:r>
            <a:endParaRPr lang="ro-RO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CasetăText 10"/>
          <p:cNvSpPr txBox="1"/>
          <p:nvPr/>
        </p:nvSpPr>
        <p:spPr>
          <a:xfrm>
            <a:off x="1286540" y="658057"/>
            <a:ext cx="310470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ro-RO" dirty="0"/>
              <a:t>Vizitarea orașului </a:t>
            </a:r>
            <a:r>
              <a:rPr lang="ro-RO" dirty="0" err="1"/>
              <a:t>Trogir</a:t>
            </a:r>
            <a:r>
              <a:rPr lang="ro-RO" dirty="0"/>
              <a:t>, oraș aflat în patrimoniul </a:t>
            </a:r>
            <a:r>
              <a:rPr lang="ro-RO" dirty="0" err="1"/>
              <a:t>Unesco</a:t>
            </a:r>
            <a:endParaRPr lang="ro-RO" dirty="0" err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Imagine 11" descr="rsz_1dsc_02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81" y="3574544"/>
            <a:ext cx="5685857" cy="3251557"/>
          </a:xfrm>
          <a:prstGeom prst="rect">
            <a:avLst/>
          </a:prstGeom>
        </p:spPr>
      </p:pic>
      <p:sp>
        <p:nvSpPr>
          <p:cNvPr id="13" name="CasetăText 12"/>
          <p:cNvSpPr txBox="1"/>
          <p:nvPr/>
        </p:nvSpPr>
        <p:spPr>
          <a:xfrm>
            <a:off x="7580786" y="3789167"/>
            <a:ext cx="2858046" cy="64611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ro-RO" dirty="0"/>
              <a:t>Agroturism în regiunea Vrilka</a:t>
            </a:r>
          </a:p>
        </p:txBody>
      </p:sp>
    </p:spTree>
    <p:extLst>
      <p:ext uri="{BB962C8B-B14F-4D97-AF65-F5344CB8AC3E}">
        <p14:creationId xmlns:p14="http://schemas.microsoft.com/office/powerpoint/2010/main" val="9881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 descr="13007285_10201555027795694_222814909972494239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5" y="134447"/>
            <a:ext cx="6227115" cy="3507984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861455" y="4197459"/>
            <a:ext cx="4678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sz="2800" dirty="0"/>
              <a:t>Workshop de dansuri populare</a:t>
            </a:r>
            <a:endParaRPr lang="ro-RO" sz="2800" dirty="0">
              <a:solidFill>
                <a:srgbClr val="000000"/>
              </a:solidFill>
            </a:endParaRPr>
          </a:p>
        </p:txBody>
      </p:sp>
      <p:sp>
        <p:nvSpPr>
          <p:cNvPr id="7" name="CasetăText 6"/>
          <p:cNvSpPr txBox="1"/>
          <p:nvPr/>
        </p:nvSpPr>
        <p:spPr>
          <a:xfrm>
            <a:off x="861455" y="4955566"/>
            <a:ext cx="5163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Festival </a:t>
            </a:r>
            <a:r>
              <a:rPr lang="en-US" sz="2400" dirty="0" err="1" smtClean="0"/>
              <a:t>fol</a:t>
            </a:r>
            <a:r>
              <a:rPr lang="ro-RO" sz="2400" dirty="0" smtClean="0"/>
              <a:t>c</a:t>
            </a:r>
            <a:r>
              <a:rPr lang="en-US" sz="2400" dirty="0" err="1" smtClean="0"/>
              <a:t>loric</a:t>
            </a:r>
            <a:r>
              <a:rPr lang="en-US" sz="2400" dirty="0" smtClean="0"/>
              <a:t> </a:t>
            </a:r>
            <a:r>
              <a:rPr lang="en-US" sz="2400" dirty="0" err="1"/>
              <a:t>efectuat</a:t>
            </a:r>
            <a:r>
              <a:rPr lang="en-US" sz="2400" dirty="0"/>
              <a:t> de </a:t>
            </a:r>
            <a:r>
              <a:rPr lang="en-US" sz="2400" dirty="0" err="1"/>
              <a:t>elevii</a:t>
            </a:r>
            <a:r>
              <a:rPr lang="en-US" sz="2400" dirty="0"/>
              <a:t> </a:t>
            </a:r>
            <a:r>
              <a:rPr lang="en-US" sz="2400" dirty="0" err="1"/>
              <a:t>romani</a:t>
            </a:r>
            <a:r>
              <a:rPr lang="en-US" sz="2400" dirty="0"/>
              <a:t>, </a:t>
            </a:r>
            <a:r>
              <a:rPr lang="en-US" sz="2400" dirty="0" err="1"/>
              <a:t>membri</a:t>
            </a:r>
            <a:r>
              <a:rPr lang="en-US" sz="2400" dirty="0"/>
              <a:t> </a:t>
            </a:r>
            <a:r>
              <a:rPr lang="en-US" sz="2400" dirty="0" err="1"/>
              <a:t>ai</a:t>
            </a:r>
            <a:r>
              <a:rPr lang="en-US" sz="2400" dirty="0"/>
              <a:t> </a:t>
            </a:r>
            <a:r>
              <a:rPr lang="en-US" sz="2400" dirty="0" err="1"/>
              <a:t>echipei</a:t>
            </a:r>
            <a:r>
              <a:rPr lang="en-US" sz="2400" dirty="0"/>
              <a:t> din </a:t>
            </a:r>
            <a:r>
              <a:rPr lang="en-US" sz="2400" dirty="0" err="1"/>
              <a:t>proiect</a:t>
            </a:r>
            <a:r>
              <a:rPr lang="en-US" sz="2400" dirty="0"/>
              <a:t>. </a:t>
            </a:r>
          </a:p>
        </p:txBody>
      </p:sp>
      <p:pic>
        <p:nvPicPr>
          <p:cNvPr id="3" name="I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74" y="98715"/>
            <a:ext cx="5149755" cy="3862316"/>
          </a:xfrm>
          <a:prstGeom prst="rect">
            <a:avLst/>
          </a:prstGeo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74" y="3086105"/>
            <a:ext cx="5149755" cy="367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 descr="DSC_02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738" y="2878924"/>
            <a:ext cx="6040567" cy="3993633"/>
          </a:xfrm>
          <a:prstGeom prst="rect">
            <a:avLst/>
          </a:prstGeom>
        </p:spPr>
      </p:pic>
      <p:pic>
        <p:nvPicPr>
          <p:cNvPr id="4" name="Imagine 3" descr="DSC_02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6" y="2896839"/>
            <a:ext cx="5814489" cy="3950956"/>
          </a:xfrm>
          <a:prstGeom prst="rect">
            <a:avLst/>
          </a:prstGeom>
        </p:spPr>
      </p:pic>
      <p:sp>
        <p:nvSpPr>
          <p:cNvPr id="5" name="CasetăText 4"/>
          <p:cNvSpPr txBox="1"/>
          <p:nvPr/>
        </p:nvSpPr>
        <p:spPr>
          <a:xfrm>
            <a:off x="446118" y="3364430"/>
            <a:ext cx="2201810" cy="646112"/>
          </a:xfrm>
          <a:prstGeom prst="rect">
            <a:avLst/>
          </a:prstGeom>
          <a:solidFill>
            <a:schemeClr val="bg1"/>
          </a:solidFill>
        </p:spPr>
        <p:txBody>
          <a:bodyPr rtlCol="0">
            <a:spAutoFit/>
          </a:bodyPr>
          <a:lstStyle/>
          <a:p>
            <a:pPr algn="ctr"/>
            <a:r>
              <a:rPr lang="ro-RO" dirty="0">
                <a:solidFill>
                  <a:srgbClr val="000000"/>
                </a:solidFill>
                <a:latin typeface="Calibri"/>
              </a:rPr>
              <a:t>Vizitarea orașului </a:t>
            </a:r>
            <a:endParaRPr lang="ro-RO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ro-RO" dirty="0">
                <a:solidFill>
                  <a:srgbClr val="000000"/>
                </a:solidFill>
                <a:latin typeface="Calibri"/>
              </a:rPr>
              <a:t>Zadar</a:t>
            </a:r>
          </a:p>
        </p:txBody>
      </p:sp>
      <p:sp>
        <p:nvSpPr>
          <p:cNvPr id="7" name="CasetăText 6"/>
          <p:cNvSpPr txBox="1"/>
          <p:nvPr/>
        </p:nvSpPr>
        <p:spPr>
          <a:xfrm>
            <a:off x="6763576" y="3364430"/>
            <a:ext cx="2743200" cy="646331"/>
          </a:xfrm>
          <a:prstGeom prst="rect">
            <a:avLst/>
          </a:prstGeom>
          <a:solidFill>
            <a:schemeClr val="bg1"/>
          </a:solidFill>
        </p:spPr>
        <p:txBody>
          <a:bodyPr rtlCol="0">
            <a:spAutoFit/>
          </a:bodyPr>
          <a:lstStyle/>
          <a:p>
            <a:pPr algn="ctr"/>
            <a:r>
              <a:rPr lang="ro-RO" dirty="0"/>
              <a:t>Excursie în Parcul Național Krka</a:t>
            </a:r>
          </a:p>
        </p:txBody>
      </p:sp>
      <p:sp>
        <p:nvSpPr>
          <p:cNvPr id="6" name="CasetăText 5"/>
          <p:cNvSpPr txBox="1"/>
          <p:nvPr/>
        </p:nvSpPr>
        <p:spPr>
          <a:xfrm>
            <a:off x="323544" y="1279560"/>
            <a:ext cx="2743200" cy="150810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o-RO" dirty="0">
                <a:solidFill>
                  <a:srgbClr val="000000"/>
                </a:solidFill>
                <a:latin typeface="Calibri" charset="0"/>
              </a:rPr>
              <a:t>Cea de a 3-a zi a început cu vizita orașului </a:t>
            </a:r>
            <a:r>
              <a:rPr lang="ro-RO" sz="2000" dirty="0" err="1">
                <a:solidFill>
                  <a:srgbClr val="000000"/>
                </a:solidFill>
                <a:latin typeface="Calibri" charset="0"/>
              </a:rPr>
              <a:t>Šibenik</a:t>
            </a:r>
            <a:r>
              <a:rPr lang="ro-RO" dirty="0">
                <a:solidFill>
                  <a:srgbClr val="000000"/>
                </a:solidFill>
                <a:latin typeface="Calibri" charset="0"/>
              </a:rPr>
              <a:t> unde am </a:t>
            </a:r>
            <a:r>
              <a:rPr lang="ro-RO" dirty="0" smtClean="0">
                <a:solidFill>
                  <a:srgbClr val="000000"/>
                </a:solidFill>
                <a:latin typeface="Calibri" charset="0"/>
              </a:rPr>
              <a:t>putut </a:t>
            </a:r>
            <a:r>
              <a:rPr lang="ro-RO" dirty="0">
                <a:solidFill>
                  <a:srgbClr val="000000"/>
                </a:solidFill>
                <a:latin typeface="Calibri" charset="0"/>
              </a:rPr>
              <a:t>vedea Catedrala </a:t>
            </a:r>
            <a:r>
              <a:rPr lang="ro-RO" dirty="0" err="1">
                <a:solidFill>
                  <a:srgbClr val="000000"/>
                </a:solidFill>
                <a:latin typeface="Calibri" charset="0"/>
              </a:rPr>
              <a:t>Šibenik</a:t>
            </a:r>
            <a:r>
              <a:rPr lang="ro-RO" dirty="0">
                <a:solidFill>
                  <a:srgbClr val="000000"/>
                </a:solidFill>
                <a:latin typeface="Calibri" charset="0"/>
              </a:rPr>
              <a:t>, un monument </a:t>
            </a:r>
            <a:r>
              <a:rPr lang="ro-RO" dirty="0" err="1">
                <a:solidFill>
                  <a:srgbClr val="000000"/>
                </a:solidFill>
                <a:latin typeface="Calibri" charset="0"/>
              </a:rPr>
              <a:t>Unesco</a:t>
            </a:r>
            <a:r>
              <a:rPr lang="ro-RO" dirty="0">
                <a:solidFill>
                  <a:srgbClr val="000000"/>
                </a:solidFill>
                <a:latin typeface="Calibri" charset="0"/>
              </a:rPr>
              <a:t> realizat  </a:t>
            </a:r>
          </a:p>
        </p:txBody>
      </p:sp>
      <p:sp>
        <p:nvSpPr>
          <p:cNvPr id="8" name="CasetăText 7"/>
          <p:cNvSpPr txBox="1"/>
          <p:nvPr/>
        </p:nvSpPr>
        <p:spPr>
          <a:xfrm>
            <a:off x="2959674" y="1345240"/>
            <a:ext cx="2743200" cy="1477328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o-RO" dirty="0">
                <a:solidFill>
                  <a:srgbClr val="000000"/>
                </a:solidFill>
                <a:latin typeface="Calibri"/>
              </a:rPr>
              <a:t>de arhitectul renascentist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Juraj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Dalmatinac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.  Am continuat cu Parcul Național </a:t>
            </a:r>
            <a:r>
              <a:rPr lang="ro-RO" dirty="0" err="1">
                <a:solidFill>
                  <a:srgbClr val="000000"/>
                </a:solidFill>
                <a:latin typeface="Calibri"/>
              </a:rPr>
              <a:t>Krka</a:t>
            </a:r>
            <a:r>
              <a:rPr lang="ro-RO" dirty="0">
                <a:solidFill>
                  <a:srgbClr val="000000"/>
                </a:solidFill>
                <a:latin typeface="Calibri"/>
              </a:rPr>
              <a:t> la intrarea căruia am putut </a:t>
            </a:r>
            <a:r>
              <a:rPr lang="ro-RO" dirty="0">
                <a:solidFill>
                  <a:srgbClr val="000000"/>
                </a:solidFill>
                <a:latin typeface="Calibri" charset="0"/>
              </a:rPr>
              <a:t>vedea o </a:t>
            </a:r>
            <a:endParaRPr lang="ro-RO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CasetăText 8"/>
          <p:cNvSpPr txBox="1"/>
          <p:nvPr/>
        </p:nvSpPr>
        <p:spPr>
          <a:xfrm>
            <a:off x="6279983" y="212563"/>
            <a:ext cx="2743200" cy="258532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o-RO" dirty="0">
                <a:latin typeface="Calibri" charset="0"/>
              </a:rPr>
              <a:t>expoziție etno de arte și meserii ce făceau parte  din viața țăranilor din secolul al 19-lea, drumeția noastră continuând prin a admira Cascadele </a:t>
            </a:r>
            <a:r>
              <a:rPr lang="ro-RO" dirty="0" err="1">
                <a:latin typeface="Calibri" charset="0"/>
              </a:rPr>
              <a:t>Skradinki</a:t>
            </a:r>
            <a:r>
              <a:rPr lang="ro-RO" dirty="0">
                <a:latin typeface="Calibri" charset="0"/>
              </a:rPr>
              <a:t> </a:t>
            </a:r>
            <a:r>
              <a:rPr lang="ro-RO" dirty="0" err="1">
                <a:latin typeface="Calibri" charset="0"/>
              </a:rPr>
              <a:t>Buk</a:t>
            </a:r>
            <a:r>
              <a:rPr lang="ro-RO" dirty="0">
                <a:latin typeface="Calibri" charset="0"/>
              </a:rPr>
              <a:t>. În cea de a doua parte a zilei, am continuat cu un alt oraș istoric ce </a:t>
            </a:r>
            <a:endParaRPr lang="ro-RO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0" name="CasetăText 9"/>
          <p:cNvSpPr txBox="1"/>
          <p:nvPr/>
        </p:nvSpPr>
        <p:spPr>
          <a:xfrm>
            <a:off x="9026059" y="238183"/>
            <a:ext cx="2743200" cy="2585323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o-RO" dirty="0"/>
              <a:t>Reunește stilul romanic, gotic și renascentist, Zadar. </a:t>
            </a:r>
          </a:p>
          <a:p>
            <a:r>
              <a:rPr lang="ro-RO" dirty="0"/>
              <a:t>Aici ne-au fost prezentate orga marină, instilația "The Sun Salute",  dar și clădiri de importanță istorică și arhitecturală: bisericile Sf. </a:t>
            </a:r>
            <a:r>
              <a:rPr lang="ro-RO" dirty="0" err="1"/>
              <a:t>Donatus</a:t>
            </a:r>
            <a:r>
              <a:rPr lang="ro-RO" dirty="0"/>
              <a:t>, Sf. Anastasia și Sf. </a:t>
            </a:r>
            <a:r>
              <a:rPr lang="ro-RO" dirty="0" err="1"/>
              <a:t>Kre</a:t>
            </a:r>
            <a:r>
              <a:rPr lang="ro-RO" dirty="0" err="1">
                <a:latin typeface="Calibri" charset="0"/>
              </a:rPr>
              <a:t>švan</a:t>
            </a:r>
            <a:r>
              <a:rPr lang="ro-RO" dirty="0">
                <a:latin typeface="Calibri" charset="0"/>
              </a:rPr>
              <a:t>.</a:t>
            </a:r>
          </a:p>
        </p:txBody>
      </p:sp>
      <p:sp>
        <p:nvSpPr>
          <p:cNvPr id="11" name="CasetăText 10"/>
          <p:cNvSpPr txBox="1"/>
          <p:nvPr/>
        </p:nvSpPr>
        <p:spPr>
          <a:xfrm>
            <a:off x="241241" y="313205"/>
            <a:ext cx="4430713" cy="707886"/>
          </a:xfrm>
          <a:prstGeom prst="rect">
            <a:avLst/>
          </a:prstGeom>
          <a:solidFill>
            <a:schemeClr val="bg1"/>
          </a:solidFill>
        </p:spPr>
        <p:txBody>
          <a:bodyPr rtlCol="0">
            <a:spAutoFit/>
          </a:bodyPr>
          <a:lstStyle/>
          <a:p>
            <a:pPr algn="ctr"/>
            <a:r>
              <a:rPr lang="ro-RO" sz="4000" dirty="0">
                <a:solidFill>
                  <a:srgbClr val="000000"/>
                </a:solidFill>
                <a:latin typeface="Calibri"/>
              </a:rPr>
              <a:t>Ziua 3, 13 aprilie</a:t>
            </a:r>
          </a:p>
        </p:txBody>
      </p:sp>
    </p:spTree>
    <p:extLst>
      <p:ext uri="{BB962C8B-B14F-4D97-AF65-F5344CB8AC3E}">
        <p14:creationId xmlns:p14="http://schemas.microsoft.com/office/powerpoint/2010/main" val="15669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" y="2308179"/>
            <a:ext cx="5969368" cy="4477026"/>
          </a:xfrm>
          <a:prstGeom prst="rect">
            <a:avLst/>
          </a:prstGeo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2" y="49472"/>
            <a:ext cx="5986823" cy="4490117"/>
          </a:xfrm>
          <a:prstGeom prst="rect">
            <a:avLst/>
          </a:prstGeom>
        </p:spPr>
      </p:pic>
      <p:sp>
        <p:nvSpPr>
          <p:cNvPr id="6" name="CasetăText 5"/>
          <p:cNvSpPr txBox="1"/>
          <p:nvPr/>
        </p:nvSpPr>
        <p:spPr>
          <a:xfrm>
            <a:off x="928049" y="635040"/>
            <a:ext cx="5704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Priveliste</a:t>
            </a:r>
            <a:r>
              <a:rPr lang="en-US" sz="3200" dirty="0" smtClean="0"/>
              <a:t> din </a:t>
            </a:r>
            <a:r>
              <a:rPr lang="en-US" sz="3200" dirty="0" err="1" smtClean="0"/>
              <a:t>telecabina</a:t>
            </a:r>
            <a:endParaRPr lang="en-US" sz="3200" dirty="0"/>
          </a:p>
        </p:txBody>
      </p:sp>
      <p:sp>
        <p:nvSpPr>
          <p:cNvPr id="7" name="CasetăText 6"/>
          <p:cNvSpPr txBox="1"/>
          <p:nvPr/>
        </p:nvSpPr>
        <p:spPr>
          <a:xfrm>
            <a:off x="8136269" y="5423942"/>
            <a:ext cx="6332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Dubrovnik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878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Microsoft Office PowerPoint</Application>
  <PresentationFormat>Ecran lat</PresentationFormat>
  <Paragraphs>46</Paragraphs>
  <Slides>16</Slides>
  <Notes>7</Notes>
  <HiddenSlides>0</HiddenSlides>
  <MMClips>0</MMClips>
  <ScaleCrop>false</ScaleCrop>
  <HeadingPairs>
    <vt:vector size="6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/>
  <cp:lastModifiedBy/>
  <cp:revision>7</cp:revision>
  <dcterms:created xsi:type="dcterms:W3CDTF">2012-08-15T22:34:51Z</dcterms:created>
  <dcterms:modified xsi:type="dcterms:W3CDTF">2016-05-30T05:05:17Z</dcterms:modified>
</cp:coreProperties>
</file>