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7" r:id="rId2"/>
    <p:sldId id="258" r:id="rId3"/>
    <p:sldId id="260" r:id="rId4"/>
    <p:sldId id="259" r:id="rId5"/>
    <p:sldId id="285" r:id="rId6"/>
    <p:sldId id="264" r:id="rId7"/>
    <p:sldId id="279" r:id="rId8"/>
    <p:sldId id="268" r:id="rId9"/>
    <p:sldId id="280" r:id="rId10"/>
    <p:sldId id="286" r:id="rId11"/>
    <p:sldId id="267" r:id="rId12"/>
    <p:sldId id="269" r:id="rId13"/>
    <p:sldId id="287" r:id="rId14"/>
    <p:sldId id="282" r:id="rId15"/>
    <p:sldId id="288" r:id="rId16"/>
    <p:sldId id="270" r:id="rId17"/>
    <p:sldId id="271" r:id="rId18"/>
    <p:sldId id="265" r:id="rId19"/>
    <p:sldId id="266" r:id="rId20"/>
    <p:sldId id="284" r:id="rId21"/>
    <p:sldId id="276" r:id="rId22"/>
    <p:sldId id="277" r:id="rId23"/>
    <p:sldId id="278" r:id="rId24"/>
    <p:sldId id="28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255BD5"/>
    <a:srgbClr val="C0C0C0"/>
    <a:srgbClr val="777777"/>
    <a:srgbClr val="657885"/>
    <a:srgbClr val="383B42"/>
    <a:srgbClr val="353745"/>
    <a:srgbClr val="CCFFFF"/>
    <a:srgbClr val="BAC1D8"/>
    <a:srgbClr val="7297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44" autoAdjust="0"/>
    <p:restoredTop sz="94660"/>
  </p:normalViewPr>
  <p:slideViewPr>
    <p:cSldViewPr snapToGrid="0">
      <p:cViewPr>
        <p:scale>
          <a:sx n="66" d="100"/>
          <a:sy n="66" d="100"/>
        </p:scale>
        <p:origin x="-732" y="-2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D2E6-87CA-4E07-9BFA-7F5C6CE37B78}" type="datetimeFigureOut">
              <a:rPr lang="en-US" smtClean="0"/>
              <a:t>4/25/2016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DDBAC-C684-4CEB-B26F-291BD5DF6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316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D2E6-87CA-4E07-9BFA-7F5C6CE37B78}" type="datetimeFigureOut">
              <a:rPr lang="en-US" smtClean="0"/>
              <a:t>4/25/2016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DDBAC-C684-4CEB-B26F-291BD5DF6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600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D2E6-87CA-4E07-9BFA-7F5C6CE37B78}" type="datetimeFigureOut">
              <a:rPr lang="en-US" smtClean="0"/>
              <a:t>4/25/2016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DDBAC-C684-4CEB-B26F-291BD5DF6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639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D2E6-87CA-4E07-9BFA-7F5C6CE37B78}" type="datetimeFigureOut">
              <a:rPr lang="en-US" smtClean="0"/>
              <a:t>4/25/2016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DDBAC-C684-4CEB-B26F-291BD5DF6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867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D2E6-87CA-4E07-9BFA-7F5C6CE37B78}" type="datetimeFigureOut">
              <a:rPr lang="en-US" smtClean="0"/>
              <a:t>4/25/2016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DDBAC-C684-4CEB-B26F-291BD5DF6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098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D2E6-87CA-4E07-9BFA-7F5C6CE37B78}" type="datetimeFigureOut">
              <a:rPr lang="en-US" smtClean="0"/>
              <a:t>4/25/2016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DDBAC-C684-4CEB-B26F-291BD5DF6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177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D2E6-87CA-4E07-9BFA-7F5C6CE37B78}" type="datetimeFigureOut">
              <a:rPr lang="en-US" smtClean="0"/>
              <a:t>4/25/2016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DDBAC-C684-4CEB-B26F-291BD5DF6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129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D2E6-87CA-4E07-9BFA-7F5C6CE37B78}" type="datetimeFigureOut">
              <a:rPr lang="en-US" smtClean="0"/>
              <a:t>4/25/2016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DDBAC-C684-4CEB-B26F-291BD5DF6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258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D2E6-87CA-4E07-9BFA-7F5C6CE37B78}" type="datetimeFigureOut">
              <a:rPr lang="en-US" smtClean="0"/>
              <a:t>4/25/2016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DDBAC-C684-4CEB-B26F-291BD5DF6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291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D2E6-87CA-4E07-9BFA-7F5C6CE37B78}" type="datetimeFigureOut">
              <a:rPr lang="en-US" smtClean="0"/>
              <a:t>4/25/2016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DDBAC-C684-4CEB-B26F-291BD5DF6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498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D2E6-87CA-4E07-9BFA-7F5C6CE37B78}" type="datetimeFigureOut">
              <a:rPr lang="en-US" smtClean="0"/>
              <a:t>4/25/2016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DDBAC-C684-4CEB-B26F-291BD5DF6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620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22000">
              <a:schemeClr val="accent3">
                <a:lumMod val="0"/>
                <a:lumOff val="100000"/>
              </a:schemeClr>
            </a:gs>
            <a:gs pos="55000">
              <a:srgbClr val="9A9BA2"/>
            </a:gs>
            <a:gs pos="100000">
              <a:srgbClr val="383B42"/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85D2E6-87CA-4E07-9BFA-7F5C6CE37B78}" type="datetimeFigureOut">
              <a:rPr lang="en-US" smtClean="0"/>
              <a:t>4/25/2016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FDDBAC-C684-4CEB-B26F-291BD5DF6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562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wm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5.png"/><Relationship Id="rId7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0.png"/><Relationship Id="rId7" Type="http://schemas.openxmlformats.org/officeDocument/2006/relationships/image" Target="../media/image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.png"/><Relationship Id="rId5" Type="http://schemas.openxmlformats.org/officeDocument/2006/relationships/image" Target="../media/image10.png"/><Relationship Id="rId10" Type="http://schemas.openxmlformats.org/officeDocument/2006/relationships/image" Target="../media/image3.png"/><Relationship Id="rId4" Type="http://schemas.openxmlformats.org/officeDocument/2006/relationships/image" Target="../media/image9.png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.png"/><Relationship Id="rId7" Type="http://schemas.openxmlformats.org/officeDocument/2006/relationships/image" Target="../media/image3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://www.zeemaps.com/view?group=1408077&amp;x=4.916211&amp;y=43.638171&amp;z=14" TargetMode="External"/><Relationship Id="rId7" Type="http://schemas.openxmlformats.org/officeDocument/2006/relationships/hyperlink" Target="http://cnlr.ro/lectie_Erasmus/" TargetMode="External"/><Relationship Id="rId2" Type="http://schemas.openxmlformats.org/officeDocument/2006/relationships/hyperlink" Target="https://www.zeemaps.com/map?group=1914640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jigsawplanet.com/?rc=play&amp;pid=3581132dde14&amp;pieces=25" TargetMode="External"/><Relationship Id="rId5" Type="http://schemas.openxmlformats.org/officeDocument/2006/relationships/hyperlink" Target="https://www.google.com/maps/d/u/0/viewer?mid=z-oRy5H-3LF0.kl9vRB3rzXiA" TargetMode="External"/><Relationship Id="rId10" Type="http://schemas.openxmlformats.org/officeDocument/2006/relationships/image" Target="../media/image2.png"/><Relationship Id="rId4" Type="http://schemas.openxmlformats.org/officeDocument/2006/relationships/hyperlink" Target="https://www.zeemaps.com/map?group=1913747" TargetMode="External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6.jpg"/><Relationship Id="rId7" Type="http://schemas.openxmlformats.org/officeDocument/2006/relationships/image" Target="../media/image3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zeemaps.com/view?group=1408077&amp;x=4.916211&amp;y=43.638171&amp;z=14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9544" y="1693564"/>
            <a:ext cx="9376229" cy="506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300" dirty="0" smtClean="0"/>
              <a:t> </a:t>
            </a:r>
            <a:r>
              <a:rPr lang="en-US" sz="28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ERASMUS+ </a:t>
            </a:r>
          </a:p>
          <a:p>
            <a:pPr algn="ctr">
              <a:lnSpc>
                <a:spcPct val="150000"/>
              </a:lnSpc>
            </a:pPr>
            <a:r>
              <a:rPr lang="en-US" sz="28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 </a:t>
            </a:r>
            <a:r>
              <a:rPr lang="en-US" sz="28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Acțiunea</a:t>
            </a:r>
            <a:r>
              <a:rPr lang="en-US" sz="28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8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Cheie</a:t>
            </a:r>
            <a:r>
              <a:rPr lang="en-US" sz="28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2 </a:t>
            </a:r>
          </a:p>
          <a:p>
            <a:pPr algn="ctr">
              <a:lnSpc>
                <a:spcPct val="150000"/>
              </a:lnSpc>
            </a:pPr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“UNESCO </a:t>
            </a:r>
            <a:r>
              <a:rPr lang="en-US" sz="5400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Heritage” </a:t>
            </a:r>
          </a:p>
          <a:p>
            <a:pPr algn="ctr">
              <a:lnSpc>
                <a:spcPct val="150000"/>
              </a:lnSpc>
            </a:pPr>
            <a:r>
              <a:rPr lang="en-US" sz="28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Proiect</a:t>
            </a:r>
            <a:r>
              <a:rPr lang="en-US" sz="28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de </a:t>
            </a:r>
            <a:r>
              <a:rPr lang="en-US" sz="28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parteneriat</a:t>
            </a:r>
            <a:r>
              <a:rPr lang="en-US" sz="28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strategic </a:t>
            </a:r>
            <a:r>
              <a:rPr lang="en-US" sz="28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între</a:t>
            </a:r>
            <a:r>
              <a:rPr lang="en-US" sz="28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8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școli</a:t>
            </a:r>
            <a:endParaRPr lang="en-US" sz="2800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01.09.2014-31.08.2016 </a:t>
            </a:r>
            <a:endParaRPr lang="ro-RO" sz="2800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o-RO" sz="2800" b="1" dirty="0" smtClean="0"/>
              <a:t>   </a:t>
            </a:r>
            <a:r>
              <a:rPr lang="en-US" sz="2800" b="1" dirty="0" smtClean="0"/>
              <a:t>2014-1-RO01-KA201-002437</a:t>
            </a:r>
            <a:endParaRPr lang="en-US" sz="2800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  <a:p>
            <a:r>
              <a:rPr lang="en-US" sz="3200" dirty="0" smtClean="0"/>
              <a:t> </a:t>
            </a:r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9879" y="4209147"/>
            <a:ext cx="3299495" cy="28312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" y="4764512"/>
            <a:ext cx="2960913" cy="20934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0665" y="-130629"/>
            <a:ext cx="5561336" cy="25109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351" y="-403907"/>
            <a:ext cx="4726101" cy="3030993"/>
          </a:xfrm>
          <a:prstGeom prst="rect">
            <a:avLst/>
          </a:prstGeom>
        </p:spPr>
      </p:pic>
      <p:pic>
        <p:nvPicPr>
          <p:cNvPr id="1025" name="DefaultOcx"/>
          <p:cNvPicPr preferRelativeResize="0">
            <a:picLocks noChangeArrowheads="1" noChangeShapeType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" cy="2286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HTMLSelect1"/>
          <p:cNvPicPr preferRelativeResize="0">
            <a:picLocks noChangeArrowheads="1" noChangeShapeType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" cy="2286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HTMLSelect2"/>
          <p:cNvPicPr preferRelativeResize="0">
            <a:picLocks noChangeArrowheads="1" noChangeShapeType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" cy="2286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08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48" r="43266" b="10518"/>
          <a:stretch/>
        </p:blipFill>
        <p:spPr>
          <a:xfrm>
            <a:off x="78313" y="3530195"/>
            <a:ext cx="5335519" cy="3327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4" r="9637" b="10087"/>
          <a:stretch/>
        </p:blipFill>
        <p:spPr>
          <a:xfrm>
            <a:off x="5818346" y="3695677"/>
            <a:ext cx="6303495" cy="3105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3" r="35850" b="14175"/>
          <a:stretch/>
        </p:blipFill>
        <p:spPr>
          <a:xfrm>
            <a:off x="1712688" y="277074"/>
            <a:ext cx="7257403" cy="40446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11" y="2299401"/>
            <a:ext cx="1744229" cy="12332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50267" y="116612"/>
            <a:ext cx="3645724" cy="16460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" y="-208651"/>
            <a:ext cx="2566639" cy="16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64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36939" y="2459143"/>
            <a:ext cx="1021724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8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8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în</a:t>
            </a:r>
            <a:r>
              <a:rPr lang="en-US" sz="28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8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cadrul</a:t>
            </a:r>
            <a:r>
              <a:rPr lang="en-US" sz="28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8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hărții</a:t>
            </a:r>
            <a:r>
              <a:rPr lang="en-US" sz="28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8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Zeemap</a:t>
            </a:r>
            <a:r>
              <a:rPr lang="en-US" sz="28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Photo-Hunting, </a:t>
            </a:r>
            <a:r>
              <a:rPr lang="en-US" sz="28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elevii</a:t>
            </a:r>
            <a:r>
              <a:rPr lang="en-US" sz="28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au </a:t>
            </a:r>
            <a:r>
              <a:rPr lang="en-US" sz="28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fost</a:t>
            </a:r>
            <a:r>
              <a:rPr lang="en-US" sz="28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8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provocați</a:t>
            </a:r>
            <a:r>
              <a:rPr lang="en-US" sz="28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8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să</a:t>
            </a:r>
            <a:r>
              <a:rPr lang="en-US" sz="28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8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creeze</a:t>
            </a:r>
            <a:r>
              <a:rPr lang="en-US" sz="28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o </a:t>
            </a:r>
            <a:r>
              <a:rPr lang="en-US" sz="28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hartă</a:t>
            </a:r>
            <a:r>
              <a:rPr lang="en-US" sz="28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8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electronică</a:t>
            </a:r>
            <a:r>
              <a:rPr lang="en-US" sz="28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, </a:t>
            </a:r>
            <a:r>
              <a:rPr lang="en-US" sz="28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formată</a:t>
            </a:r>
            <a:r>
              <a:rPr lang="en-US" sz="28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din </a:t>
            </a:r>
            <a:r>
              <a:rPr lang="en-US" sz="28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fotografii</a:t>
            </a:r>
            <a:r>
              <a:rPr lang="en-US" sz="28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8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artistice</a:t>
            </a:r>
            <a:r>
              <a:rPr lang="en-US" sz="28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ale </a:t>
            </a:r>
            <a:r>
              <a:rPr lang="en-US" sz="28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monumentelor</a:t>
            </a:r>
            <a:r>
              <a:rPr lang="en-US" sz="28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UNESCO, </a:t>
            </a:r>
            <a:r>
              <a:rPr lang="en-US" sz="28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realizate</a:t>
            </a:r>
            <a:r>
              <a:rPr lang="en-US" sz="28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8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și</a:t>
            </a:r>
            <a:r>
              <a:rPr lang="en-US" sz="28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8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editate</a:t>
            </a:r>
            <a:r>
              <a:rPr lang="en-US" sz="28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de </a:t>
            </a:r>
            <a:r>
              <a:rPr lang="en-US" sz="28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ei</a:t>
            </a:r>
            <a:r>
              <a:rPr lang="en-US" sz="28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;</a:t>
            </a:r>
            <a:r>
              <a:rPr lang="en-US" sz="28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8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produsul</a:t>
            </a:r>
            <a:r>
              <a:rPr lang="en-US" sz="28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include </a:t>
            </a:r>
            <a:r>
              <a:rPr lang="en-US" sz="28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atât</a:t>
            </a:r>
            <a:r>
              <a:rPr lang="en-US" sz="28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o </a:t>
            </a:r>
            <a:r>
              <a:rPr lang="en-US" sz="28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hartă</a:t>
            </a:r>
            <a:r>
              <a:rPr lang="en-US" sz="28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8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separată</a:t>
            </a:r>
            <a:r>
              <a:rPr lang="en-US" sz="28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a </a:t>
            </a:r>
            <a:r>
              <a:rPr lang="en-US" sz="28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patrimonilui</a:t>
            </a:r>
            <a:r>
              <a:rPr lang="en-US" sz="28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8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românesc</a:t>
            </a:r>
            <a:r>
              <a:rPr lang="en-US" sz="28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, </a:t>
            </a:r>
            <a:r>
              <a:rPr lang="en-US" sz="28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cât</a:t>
            </a:r>
            <a:r>
              <a:rPr lang="en-US" sz="28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8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și</a:t>
            </a:r>
            <a:r>
              <a:rPr lang="en-US" sz="28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o </a:t>
            </a:r>
            <a:r>
              <a:rPr lang="en-US" sz="28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hartă</a:t>
            </a:r>
            <a:r>
              <a:rPr lang="en-US" sz="28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a </a:t>
            </a:r>
            <a:r>
              <a:rPr lang="en-US" sz="28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Europei</a:t>
            </a:r>
            <a:r>
              <a:rPr lang="en-US" sz="28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, cu </a:t>
            </a:r>
            <a:r>
              <a:rPr lang="en-US" sz="28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lucrările</a:t>
            </a:r>
            <a:r>
              <a:rPr lang="en-US" sz="28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8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elevilor</a:t>
            </a:r>
            <a:r>
              <a:rPr lang="en-US" sz="28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din </a:t>
            </a:r>
            <a:r>
              <a:rPr lang="en-US" sz="28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toate</a:t>
            </a:r>
            <a:r>
              <a:rPr lang="en-US" sz="28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8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cele</a:t>
            </a:r>
            <a:r>
              <a:rPr lang="en-US" sz="28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7 </a:t>
            </a:r>
            <a:r>
              <a:rPr lang="en-US" sz="28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țări</a:t>
            </a:r>
            <a:r>
              <a:rPr lang="en-US" sz="28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8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participante</a:t>
            </a:r>
            <a:r>
              <a:rPr lang="en-US" sz="28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. </a:t>
            </a:r>
            <a:endParaRPr lang="en-US" sz="280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36940" y="653512"/>
            <a:ext cx="106100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err="1">
                <a:ln>
                  <a:solidFill>
                    <a:schemeClr val="tx1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Zeemap</a:t>
            </a:r>
            <a:r>
              <a:rPr lang="en-US" sz="3600" b="1" u="sng" dirty="0">
                <a:ln>
                  <a:solidFill>
                    <a:schemeClr val="tx1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European </a:t>
            </a:r>
            <a:r>
              <a:rPr lang="en-US" sz="3600" b="1" u="sng" dirty="0" err="1">
                <a:ln>
                  <a:solidFill>
                    <a:schemeClr val="tx1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Unesco</a:t>
            </a:r>
            <a:r>
              <a:rPr lang="en-US" sz="3600" b="1" u="sng" dirty="0">
                <a:ln>
                  <a:solidFill>
                    <a:schemeClr val="tx1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heritage photo hunting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411" y="5589313"/>
            <a:ext cx="2566639" cy="16460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2391" y="5458683"/>
            <a:ext cx="3645724" cy="16460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8116" y="5589309"/>
            <a:ext cx="1744229" cy="123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412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58" y="5211941"/>
            <a:ext cx="2566639" cy="16460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3078" y="5211940"/>
            <a:ext cx="3645724" cy="16460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2575" y="5418346"/>
            <a:ext cx="1744229" cy="1233244"/>
          </a:xfrm>
          <a:prstGeom prst="rect">
            <a:avLst/>
          </a:prstGeom>
        </p:spPr>
      </p:pic>
      <p:pic>
        <p:nvPicPr>
          <p:cNvPr id="2050" name="Picture 2" descr="C:\Users\user_2\Desktop\Untitle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469" y="-2"/>
            <a:ext cx="10124043" cy="5691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398488" y="481871"/>
            <a:ext cx="546000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Zeemap</a:t>
            </a:r>
            <a:r>
              <a:rPr lang="en-US" dirty="0"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 Romanian </a:t>
            </a:r>
            <a:r>
              <a:rPr lang="en-US" dirty="0" err="1"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Unesco</a:t>
            </a:r>
            <a:r>
              <a:rPr lang="en-US" dirty="0"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 heritage </a:t>
            </a:r>
            <a:r>
              <a:rPr lang="ro-RO" dirty="0" smtClean="0"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photo hunting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29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9" r="47174" b="12832"/>
          <a:stretch/>
        </p:blipFill>
        <p:spPr>
          <a:xfrm>
            <a:off x="2" y="244213"/>
            <a:ext cx="5136207" cy="3648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2" r="40761" b="12832"/>
          <a:stretch/>
        </p:blipFill>
        <p:spPr>
          <a:xfrm>
            <a:off x="5989983" y="22303"/>
            <a:ext cx="5141844" cy="36983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92" r="44292" b="11051"/>
          <a:stretch/>
        </p:blipFill>
        <p:spPr>
          <a:xfrm>
            <a:off x="6792685" y="3060597"/>
            <a:ext cx="4937619" cy="2965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0" t="18535" r="52392" b="18052"/>
          <a:stretch/>
        </p:blipFill>
        <p:spPr>
          <a:xfrm>
            <a:off x="1868556" y="3720652"/>
            <a:ext cx="5243445" cy="2953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8906" y="5435476"/>
            <a:ext cx="3645724" cy="16460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328" y="5607310"/>
            <a:ext cx="1744229" cy="12332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12011" y="5435476"/>
            <a:ext cx="2566639" cy="16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093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51" y="5522114"/>
            <a:ext cx="2566639" cy="16460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5935" y="5484182"/>
            <a:ext cx="3645724" cy="16460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9196" y="5690592"/>
            <a:ext cx="1744229" cy="1233244"/>
          </a:xfrm>
          <a:prstGeom prst="rect">
            <a:avLst/>
          </a:prstGeom>
        </p:spPr>
      </p:pic>
      <p:pic>
        <p:nvPicPr>
          <p:cNvPr id="3074" name="Picture 2" descr="C:\Users\user_2\Desktop\Untitle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28" y="-57396"/>
            <a:ext cx="10531698" cy="574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135088" y="211242"/>
            <a:ext cx="628468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err="1"/>
              <a:t>Zeemap</a:t>
            </a:r>
            <a:r>
              <a:rPr lang="en-US" b="1" dirty="0"/>
              <a:t> </a:t>
            </a:r>
            <a:r>
              <a:rPr lang="en-US" b="1" dirty="0" smtClean="0"/>
              <a:t> </a:t>
            </a:r>
            <a:r>
              <a:rPr lang="en-US" b="1" dirty="0"/>
              <a:t>European heritage photo </a:t>
            </a:r>
            <a:r>
              <a:rPr lang="en-US" b="1" dirty="0" smtClean="0"/>
              <a:t>hunting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2327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" t="11403" r="32379" b="11810"/>
          <a:stretch/>
        </p:blipFill>
        <p:spPr>
          <a:xfrm>
            <a:off x="6129203" y="3340027"/>
            <a:ext cx="5846871" cy="3242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64" r="31327" b="4924"/>
          <a:stretch/>
        </p:blipFill>
        <p:spPr>
          <a:xfrm>
            <a:off x="210665" y="3340027"/>
            <a:ext cx="5799907" cy="3242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3" r="31774" b="5785"/>
          <a:stretch/>
        </p:blipFill>
        <p:spPr>
          <a:xfrm>
            <a:off x="6129204" y="153294"/>
            <a:ext cx="4834147" cy="3359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48" r="41814" b="6000"/>
          <a:stretch/>
        </p:blipFill>
        <p:spPr>
          <a:xfrm>
            <a:off x="210665" y="132920"/>
            <a:ext cx="5333792" cy="3380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2566" y="-239614"/>
            <a:ext cx="2566639" cy="16460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46278" y="4"/>
            <a:ext cx="3645724" cy="16460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45884" y="2723405"/>
            <a:ext cx="1744229" cy="123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34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0287" y="986975"/>
            <a:ext cx="1056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err="1">
                <a:ln>
                  <a:solidFill>
                    <a:schemeClr val="tx1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Unesco</a:t>
            </a:r>
            <a:r>
              <a:rPr lang="en-US" sz="3600" b="1" u="sng" dirty="0">
                <a:ln>
                  <a:solidFill>
                    <a:schemeClr val="tx1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heritage electronic puzzle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0287" y="1872345"/>
            <a:ext cx="109787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0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pentru</a:t>
            </a:r>
            <a:r>
              <a:rPr lang="en-US" sz="2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realizarea</a:t>
            </a:r>
            <a:r>
              <a:rPr lang="en-US" sz="2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puzzle-</a:t>
            </a:r>
            <a:r>
              <a:rPr lang="en-US" sz="20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ului</a:t>
            </a:r>
            <a:r>
              <a:rPr lang="en-US" sz="2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elctronic</a:t>
            </a:r>
            <a:r>
              <a:rPr lang="en-US" sz="2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au </a:t>
            </a:r>
            <a:r>
              <a:rPr lang="en-US" sz="20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fost</a:t>
            </a:r>
            <a:r>
              <a:rPr lang="en-US" sz="2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implicați</a:t>
            </a:r>
            <a:r>
              <a:rPr lang="en-US" sz="2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mai</a:t>
            </a:r>
            <a:r>
              <a:rPr lang="en-US" sz="2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ales </a:t>
            </a:r>
            <a:r>
              <a:rPr lang="en-US" sz="20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elevii</a:t>
            </a:r>
            <a:r>
              <a:rPr lang="en-US" sz="2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de la </a:t>
            </a:r>
            <a:r>
              <a:rPr lang="en-US" sz="20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profilul</a:t>
            </a:r>
            <a:r>
              <a:rPr lang="en-US" sz="2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de </a:t>
            </a:r>
            <a:r>
              <a:rPr lang="en-US" sz="20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informatică</a:t>
            </a:r>
            <a:r>
              <a:rPr lang="en-US" sz="2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, </a:t>
            </a:r>
            <a:r>
              <a:rPr lang="en-US" sz="20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deoarece</a:t>
            </a:r>
            <a:r>
              <a:rPr lang="en-US" sz="20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s-a </a:t>
            </a:r>
            <a:r>
              <a:rPr lang="en-US" sz="20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bazat</a:t>
            </a:r>
            <a:r>
              <a:rPr lang="en-US" sz="20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0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pe</a:t>
            </a:r>
            <a:r>
              <a:rPr lang="en-US" sz="20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0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cunoștințele</a:t>
            </a:r>
            <a:r>
              <a:rPr lang="en-US" sz="20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IT;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0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produsul</a:t>
            </a:r>
            <a:r>
              <a:rPr lang="en-US" sz="20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0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este</a:t>
            </a:r>
            <a:r>
              <a:rPr lang="en-US" sz="20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un </a:t>
            </a:r>
            <a:r>
              <a:rPr lang="en-US" sz="20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joc</a:t>
            </a:r>
            <a:r>
              <a:rPr lang="en-US" sz="20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electronic puzzle cu </a:t>
            </a:r>
            <a:r>
              <a:rPr lang="en-US" sz="20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monumentele</a:t>
            </a:r>
            <a:r>
              <a:rPr lang="en-US" sz="2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din </a:t>
            </a:r>
            <a:r>
              <a:rPr lang="en-US" sz="20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patrimoniul</a:t>
            </a:r>
            <a:r>
              <a:rPr lang="en-US" sz="2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UNESCO, </a:t>
            </a:r>
            <a:r>
              <a:rPr lang="en-US" sz="20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foarte</a:t>
            </a:r>
            <a:r>
              <a:rPr lang="en-US" sz="2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0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atractiv</a:t>
            </a:r>
            <a:r>
              <a:rPr lang="en-US" sz="20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;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0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0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avantajul</a:t>
            </a:r>
            <a:r>
              <a:rPr lang="en-US" sz="20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puzzle-</a:t>
            </a:r>
            <a:r>
              <a:rPr lang="en-US" sz="20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ului</a:t>
            </a:r>
            <a:r>
              <a:rPr lang="en-US" sz="2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este</a:t>
            </a:r>
            <a:r>
              <a:rPr lang="en-US" sz="2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că</a:t>
            </a:r>
            <a:r>
              <a:rPr lang="en-US" sz="2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poate</a:t>
            </a:r>
            <a:r>
              <a:rPr lang="en-US" sz="2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fi </a:t>
            </a:r>
            <a:r>
              <a:rPr lang="en-US" sz="20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folosit</a:t>
            </a:r>
            <a:r>
              <a:rPr lang="en-US" sz="2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ușor</a:t>
            </a:r>
            <a:r>
              <a:rPr lang="en-US" sz="2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și</a:t>
            </a:r>
            <a:r>
              <a:rPr lang="en-US" sz="2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de </a:t>
            </a:r>
            <a:r>
              <a:rPr lang="en-US" sz="20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elevii</a:t>
            </a:r>
            <a:r>
              <a:rPr lang="en-US" sz="2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cu </a:t>
            </a:r>
            <a:r>
              <a:rPr lang="en-US" sz="20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nevoi</a:t>
            </a:r>
            <a:r>
              <a:rPr lang="en-US" sz="2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educaționale</a:t>
            </a:r>
            <a:r>
              <a:rPr lang="en-US" sz="2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speciale</a:t>
            </a:r>
            <a:r>
              <a:rPr lang="en-US" sz="2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, care pot </a:t>
            </a:r>
            <a:r>
              <a:rPr lang="en-US" sz="20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învăța</a:t>
            </a:r>
            <a:r>
              <a:rPr lang="en-US" sz="2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prin</a:t>
            </a:r>
            <a:r>
              <a:rPr lang="en-US" sz="2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joc</a:t>
            </a:r>
            <a:r>
              <a:rPr lang="en-US" sz="2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să</a:t>
            </a:r>
            <a:r>
              <a:rPr lang="en-US" sz="2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recunoască</a:t>
            </a:r>
            <a:r>
              <a:rPr lang="en-US" sz="2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patrimoniul</a:t>
            </a:r>
            <a:r>
              <a:rPr lang="en-US" sz="2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0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european</a:t>
            </a:r>
            <a:endParaRPr lang="en-US" sz="2000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0289" y="4230805"/>
            <a:ext cx="1121477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stimulează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dezvoltarea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gândirii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strategice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și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logice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;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rezolvarea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acestuia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reprezintă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un bun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motiv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de a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acumula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cunoștințe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referitoare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la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patrimoniul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Unesco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european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și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de a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dezvolta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competențe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într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-un mod ludic,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indiferent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de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vârstă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este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jocul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la care nu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poți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trișa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,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astfel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te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învață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asumarea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responsabilității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. </a:t>
            </a:r>
            <a:endParaRPr lang="ro-RO" sz="240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874" y="-317151"/>
            <a:ext cx="2566639" cy="16460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6795" y="-114361"/>
            <a:ext cx="3645724" cy="16460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8460" y="23330"/>
            <a:ext cx="1744229" cy="123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13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67"/>
          <a:stretch/>
        </p:blipFill>
        <p:spPr>
          <a:xfrm>
            <a:off x="0" y="638267"/>
            <a:ext cx="12192000" cy="55814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5460434"/>
            <a:ext cx="2566639" cy="16460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5934" y="5396705"/>
            <a:ext cx="3645724" cy="16460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8744" y="5666840"/>
            <a:ext cx="1744229" cy="123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9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0974" y="713600"/>
            <a:ext cx="65459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>
                <a:ln>
                  <a:solidFill>
                    <a:schemeClr val="tx1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E-lesson-Danube Delta, part of national heritage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3699" y="2249716"/>
            <a:ext cx="599743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US" sz="16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lecția</a:t>
            </a:r>
            <a:r>
              <a:rPr lang="en-US" sz="16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16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electronică</a:t>
            </a: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16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creată</a:t>
            </a: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de </a:t>
            </a:r>
            <a:r>
              <a:rPr lang="en-US" sz="16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elevii</a:t>
            </a: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16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coordonați</a:t>
            </a: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de </a:t>
            </a:r>
            <a:r>
              <a:rPr lang="en-US" sz="16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profesorii</a:t>
            </a: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16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Colegiului</a:t>
            </a: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16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Național</a:t>
            </a: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16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Liviu</a:t>
            </a: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16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Rebreanu</a:t>
            </a: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din Bistrița, </a:t>
            </a:r>
            <a:r>
              <a:rPr lang="en-US" sz="1600" b="1" i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Danube Delta, part of national heritage</a:t>
            </a: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, </a:t>
            </a:r>
            <a:r>
              <a:rPr lang="en-US" sz="16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este</a:t>
            </a: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o </a:t>
            </a:r>
            <a:r>
              <a:rPr lang="en-US" sz="16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demonstrație</a:t>
            </a: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16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eficientă</a:t>
            </a: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de </a:t>
            </a:r>
            <a:r>
              <a:rPr lang="en-US" sz="16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abordare</a:t>
            </a: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16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integrată</a:t>
            </a: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a </a:t>
            </a:r>
            <a:r>
              <a:rPr lang="en-US" sz="16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mai</a:t>
            </a: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16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multor</a:t>
            </a: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o-RO" sz="16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arii </a:t>
            </a:r>
            <a:r>
              <a:rPr lang="en-US" sz="16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curriculare</a:t>
            </a:r>
            <a:r>
              <a:rPr lang="en-US" sz="16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;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US" sz="16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este</a:t>
            </a:r>
            <a:r>
              <a:rPr lang="en-US" sz="16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un </a:t>
            </a:r>
            <a:r>
              <a:rPr lang="en-US" sz="16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exemplu</a:t>
            </a: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de </a:t>
            </a:r>
            <a:r>
              <a:rPr lang="en-US" sz="16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bună</a:t>
            </a: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16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practică</a:t>
            </a: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al </a:t>
            </a:r>
            <a:r>
              <a:rPr lang="en-US" sz="16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implementării</a:t>
            </a: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16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unei</a:t>
            </a: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16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părți</a:t>
            </a: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din </a:t>
            </a:r>
            <a:r>
              <a:rPr lang="en-US" sz="16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conținutul</a:t>
            </a: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16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curriculei</a:t>
            </a: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1600" b="1" i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European identity-part of world </a:t>
            </a:r>
            <a:r>
              <a:rPr lang="en-US" sz="1600" b="1" i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heritage;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US" sz="16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16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prin</a:t>
            </a:r>
            <a:r>
              <a:rPr lang="en-US" sz="16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16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crearea</a:t>
            </a: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16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lecției</a:t>
            </a: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16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elecronice</a:t>
            </a: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o-RO" sz="16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se</a:t>
            </a:r>
            <a:r>
              <a:rPr lang="en-US" sz="16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16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asigur</a:t>
            </a:r>
            <a:r>
              <a:rPr lang="ro-RO" sz="16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ă</a:t>
            </a:r>
            <a:r>
              <a:rPr lang="en-US" sz="16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16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interacțiunea</a:t>
            </a: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16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dintre</a:t>
            </a: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16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elevi</a:t>
            </a: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16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și</a:t>
            </a: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16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conținuturile</a:t>
            </a: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16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disciplinare</a:t>
            </a: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la </a:t>
            </a:r>
            <a:r>
              <a:rPr lang="en-US" sz="16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diferite</a:t>
            </a: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16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arii</a:t>
            </a: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16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curriculare</a:t>
            </a: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( </a:t>
            </a:r>
            <a:r>
              <a:rPr lang="en-US" sz="16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geografie</a:t>
            </a: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, </a:t>
            </a:r>
            <a:r>
              <a:rPr lang="en-US" sz="16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istorie</a:t>
            </a: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, </a:t>
            </a:r>
            <a:r>
              <a:rPr lang="en-US" sz="16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informatică</a:t>
            </a: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, </a:t>
            </a:r>
            <a:r>
              <a:rPr lang="en-US" sz="16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cultură</a:t>
            </a: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16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);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US" sz="16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16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cuprinde</a:t>
            </a:r>
            <a:r>
              <a:rPr lang="en-US" sz="16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16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animații</a:t>
            </a:r>
            <a:r>
              <a:rPr lang="en-US" sz="16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media, </a:t>
            </a:r>
            <a:r>
              <a:rPr lang="en-US" sz="16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experimente</a:t>
            </a:r>
            <a:r>
              <a:rPr lang="en-US" sz="16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interactive, </a:t>
            </a:r>
            <a:r>
              <a:rPr lang="en-US" sz="16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clipuri</a:t>
            </a:r>
            <a:r>
              <a:rPr lang="en-US" sz="16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video, teste </a:t>
            </a:r>
            <a:r>
              <a:rPr lang="en-US" sz="16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și</a:t>
            </a:r>
            <a:r>
              <a:rPr lang="en-US" sz="16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16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evaluări</a:t>
            </a: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;</a:t>
            </a:r>
            <a:endParaRPr lang="en-US" sz="1600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US" sz="16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prin</a:t>
            </a:r>
            <a:r>
              <a:rPr lang="en-US" sz="16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16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lecția</a:t>
            </a: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16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electronică</a:t>
            </a: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16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creată</a:t>
            </a: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de </a:t>
            </a:r>
            <a:r>
              <a:rPr lang="en-US" sz="16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elevii</a:t>
            </a: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CNLR s-a </a:t>
            </a:r>
            <a:r>
              <a:rPr lang="en-US" sz="16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urmărit</a:t>
            </a: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16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creșterea</a:t>
            </a: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16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gradului</a:t>
            </a: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de </a:t>
            </a:r>
            <a:r>
              <a:rPr lang="en-US" sz="16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cunostințe</a:t>
            </a: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a </a:t>
            </a:r>
            <a:r>
              <a:rPr lang="en-US" sz="16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elevilor</a:t>
            </a: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16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și</a:t>
            </a: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a </a:t>
            </a:r>
            <a:r>
              <a:rPr lang="en-US" sz="16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profesorilor</a:t>
            </a: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16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în</a:t>
            </a: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16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domeniul</a:t>
            </a: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16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IT</a:t>
            </a:r>
            <a:r>
              <a:rPr lang="ro-RO" sz="1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.</a:t>
            </a:r>
            <a:endParaRPr lang="en-US" sz="1600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  <a:p>
            <a:pPr algn="just"/>
            <a:r>
              <a:rPr lang="en-US" sz="1600" dirty="0" smtClean="0"/>
              <a:t>    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6441746" y="2388358"/>
            <a:ext cx="560858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materialele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sunt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puse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gratuit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la </a:t>
            </a:r>
            <a:r>
              <a:rPr lang="en-US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dispoziția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elevilor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și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profesorilor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pentru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utilizarea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la </a:t>
            </a:r>
            <a:r>
              <a:rPr lang="en-US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clasă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reprezintă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un </a:t>
            </a:r>
            <a:r>
              <a:rPr lang="en-US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exemplu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de </a:t>
            </a:r>
            <a:r>
              <a:rPr lang="en-US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bună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practică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în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implementarea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curriculei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a </a:t>
            </a:r>
            <a:r>
              <a:rPr lang="en-US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asigurat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abordarea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integrată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a </a:t>
            </a:r>
            <a:r>
              <a:rPr lang="en-US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mai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multor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materii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de </a:t>
            </a:r>
            <a:r>
              <a:rPr lang="en-US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studiu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iar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conținutul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lecției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este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realizat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după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norme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pedagogice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internaționale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, </a:t>
            </a:r>
            <a:r>
              <a:rPr lang="en-US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toate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acestea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 </a:t>
            </a:r>
            <a:r>
              <a:rPr lang="en-US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crescând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 </a:t>
            </a:r>
            <a:r>
              <a:rPr lang="en-US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gradul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de </a:t>
            </a:r>
            <a:r>
              <a:rPr lang="en-US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reținere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a </a:t>
            </a:r>
            <a:r>
              <a:rPr lang="en-US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cunoștințelor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, </a:t>
            </a:r>
            <a:r>
              <a:rPr lang="en-US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curiozitatea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naturală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și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creativitatea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elevilor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, </a:t>
            </a:r>
            <a:r>
              <a:rPr lang="en-US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încurajându-i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să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descopere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și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să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pună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în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practică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noțiunile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teoretice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învățate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99" y="-307879"/>
            <a:ext cx="2566639" cy="16460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2391" y="-109433"/>
            <a:ext cx="3645724" cy="16460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619" y="1207808"/>
            <a:ext cx="1473612" cy="104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175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9856" y="1275010"/>
            <a:ext cx="96720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  </a:t>
            </a:r>
          </a:p>
          <a:p>
            <a:r>
              <a:rPr lang="en-US" dirty="0" smtClean="0"/>
              <a:t>   </a:t>
            </a:r>
            <a:endParaRPr lang="en-US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31" y="669701"/>
            <a:ext cx="11175316" cy="5537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351" y="-371055"/>
            <a:ext cx="2566639" cy="16460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9026" y="-153332"/>
            <a:ext cx="3645724" cy="16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05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22000">
              <a:schemeClr val="accent3">
                <a:lumMod val="0"/>
                <a:lumOff val="100000"/>
              </a:schemeClr>
            </a:gs>
            <a:gs pos="55000">
              <a:srgbClr val="9A9BA2"/>
            </a:gs>
            <a:gs pos="100000">
              <a:srgbClr val="383B42"/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6217" y="1365164"/>
            <a:ext cx="10247559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o-RO" altLang="ro-RO" sz="2000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România</a:t>
            </a:r>
            <a:r>
              <a:rPr lang="ro-RO" altLang="ro-RO" sz="20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- </a:t>
            </a:r>
            <a:r>
              <a:rPr lang="ro-RO" altLang="ro-RO" sz="2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COLEGIUL </a:t>
            </a:r>
            <a:r>
              <a:rPr lang="ro-RO" altLang="ro-RO" sz="20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NAȚIONAL </a:t>
            </a:r>
            <a:r>
              <a:rPr lang="ro-RO" altLang="ro-RO" sz="2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"LIVIU REBREANU", </a:t>
            </a:r>
            <a:r>
              <a:rPr lang="ro-RO" altLang="ro-RO" sz="20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BISTRIȚA</a:t>
            </a:r>
            <a:endParaRPr lang="en-US" altLang="ro-RO" sz="200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o-RO" altLang="ro-RO" sz="2000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Turcia</a:t>
            </a:r>
            <a:r>
              <a:rPr lang="ro-RO" altLang="ro-RO" sz="20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-HASAN </a:t>
            </a:r>
            <a:r>
              <a:rPr lang="ro-RO" altLang="ro-RO" sz="2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SADOGLU KIZ TEKNIK VE MESLEK LISESI, ISTANBUL;</a:t>
            </a:r>
            <a:endParaRPr lang="en-US" altLang="ro-RO" sz="200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o-RO" altLang="ro-RO" sz="2000" dirty="0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Grecia</a:t>
            </a:r>
            <a:r>
              <a:rPr lang="ro-RO" altLang="ro-RO" sz="2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-EKTO GZMNASIO HERAKLIOU, CRETA;</a:t>
            </a:r>
            <a:endParaRPr lang="en-US" altLang="ro-RO" sz="200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o-RO" altLang="ro-RO" sz="2000" dirty="0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Croația</a:t>
            </a:r>
            <a:r>
              <a:rPr lang="ro-RO" altLang="ro-RO" sz="2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-TURISTICKO UGOSTITELJSKA SKOLA, SPLIT;</a:t>
            </a:r>
            <a:endParaRPr lang="en-US" altLang="ro-RO" sz="200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o-RO" altLang="ro-RO" sz="2000" dirty="0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Italia</a:t>
            </a:r>
            <a:r>
              <a:rPr lang="ro-RO" altLang="ro-RO" sz="2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-ISTITUTO ISTRUZIONE SUPERIORE CASTELNOVO NE MONTI;</a:t>
            </a:r>
            <a:endParaRPr lang="en-US" altLang="ro-RO" sz="200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o-RO" altLang="ro-RO" sz="2000" dirty="0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Cehia</a:t>
            </a:r>
            <a:r>
              <a:rPr lang="ro-RO" altLang="ro-RO" sz="2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-ZAKLADNI SKOLA OSTRAVA, NADRAZNI 117, p.o, OSTRAVA.</a:t>
            </a:r>
            <a:endParaRPr lang="en-US" altLang="ro-RO" sz="200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  <a:p>
            <a:r>
              <a:rPr lang="ro-RO" altLang="ro-RO" sz="2000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 </a:t>
            </a:r>
          </a:p>
          <a:p>
            <a:r>
              <a:rPr lang="ro-RO" altLang="ro-RO" sz="2000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Portugalia</a:t>
            </a:r>
            <a:r>
              <a:rPr lang="ro-RO" altLang="ro-RO" sz="20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-AGRUPAMENTO </a:t>
            </a:r>
            <a:r>
              <a:rPr lang="ro-RO" altLang="ro-RO" sz="2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DE ESCOLAS DR. MARIO SACRAMENTO, AVEIRO;</a:t>
            </a:r>
            <a:endParaRPr lang="en-US" altLang="ro-RO" sz="200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047743" y="669705"/>
            <a:ext cx="7332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o-RO" sz="3600" b="1" dirty="0" err="1">
                <a:ln>
                  <a:solidFill>
                    <a:schemeClr val="tx1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Şcoli</a:t>
            </a:r>
            <a:r>
              <a:rPr lang="en-US" altLang="ro-RO" sz="3600" b="1" dirty="0">
                <a:ln>
                  <a:solidFill>
                    <a:schemeClr val="tx1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altLang="ro-RO" sz="3600" b="1" dirty="0" err="1">
                <a:ln>
                  <a:solidFill>
                    <a:schemeClr val="tx1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partenere</a:t>
            </a:r>
            <a:r>
              <a:rPr lang="en-US" altLang="ro-RO" sz="3600" b="1" dirty="0">
                <a:ln>
                  <a:solidFill>
                    <a:schemeClr val="tx1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altLang="ro-RO" sz="3600" b="1" dirty="0" err="1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în</a:t>
            </a:r>
            <a:r>
              <a:rPr lang="en-US" altLang="ro-RO" sz="3600" b="1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altLang="ro-RO" sz="3600" b="1" dirty="0" err="1">
                <a:ln>
                  <a:solidFill>
                    <a:schemeClr val="tx1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proiect</a:t>
            </a:r>
            <a:endParaRPr lang="en-US" sz="3600" b="1" dirty="0">
              <a:ln>
                <a:solidFill>
                  <a:schemeClr val="tx1"/>
                </a:solidFill>
              </a:ln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050" name="Picture 2" descr="Flag of the Czech Republic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4009" y="2266681"/>
            <a:ext cx="2214425" cy="132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lag of Greece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18" y="5548543"/>
            <a:ext cx="2282807" cy="1273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lag of Italy.sv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4009" y="4000731"/>
            <a:ext cx="2214425" cy="134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lag of Portugal.sv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451" y="5553344"/>
            <a:ext cx="2392223" cy="1273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Flag of Romania.sv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3635" y="369149"/>
            <a:ext cx="2338367" cy="1247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Flag of Turkey.sv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204" y="5553345"/>
            <a:ext cx="2451277" cy="1273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Flag of Croatia.sv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0115" y="5505587"/>
            <a:ext cx="2408348" cy="128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4785" y="-190228"/>
            <a:ext cx="1925392" cy="12348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401" y="-179580"/>
            <a:ext cx="2612799" cy="11796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42969" y="4"/>
            <a:ext cx="1154051" cy="81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23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38" y="5364418"/>
            <a:ext cx="2566639" cy="16460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2010" y="5418350"/>
            <a:ext cx="3645724" cy="16460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8060" y="5570828"/>
            <a:ext cx="1744229" cy="1233244"/>
          </a:xfrm>
          <a:prstGeom prst="rect">
            <a:avLst/>
          </a:prstGeom>
        </p:spPr>
      </p:pic>
      <p:pic>
        <p:nvPicPr>
          <p:cNvPr id="4098" name="Picture 2" descr="C:\Users\user_2\Desktop\Untitle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95" y="290285"/>
            <a:ext cx="5135416" cy="288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_2\Desktop\Untitle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95" y="3366233"/>
            <a:ext cx="5135416" cy="244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_2\Desktop\Untitle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861" y="2999030"/>
            <a:ext cx="5324225" cy="2808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ser_2\Desktop\Printscreen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981" y="222075"/>
            <a:ext cx="5378058" cy="3023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96782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1" y="928476"/>
            <a:ext cx="9199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Impactul</a:t>
            </a:r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3600" b="1" dirty="0" err="1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produselor</a:t>
            </a:r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de </a:t>
            </a:r>
            <a:r>
              <a:rPr lang="en-US" sz="3600" b="1" dirty="0" err="1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proiect</a:t>
            </a:r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:</a:t>
            </a:r>
            <a:endParaRPr lang="en-US" sz="3600" b="1" dirty="0">
              <a:ln>
                <a:solidFill>
                  <a:schemeClr val="tx1"/>
                </a:solidFill>
              </a:ln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5463" y="1416679"/>
            <a:ext cx="1061219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a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fost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pozitiv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şi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imediat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; </a:t>
            </a:r>
            <a:endParaRPr lang="en-US" sz="2400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atenţia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elevilor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implicaţi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s-a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focusat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pe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cunoaşterea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valorilor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europene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din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patrimoniul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tangibil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şi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intangibil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,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în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colaborare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internaţionala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e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levii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şi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profesorii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au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dezvoltat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competenţe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cheie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de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comunicare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şi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de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lucru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în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echipă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,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dar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şi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studiu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individual,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şi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-au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activat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cunoştinţele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de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limbă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engleză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şi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lT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p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rin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faptul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că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participanţii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provin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din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medii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foarte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diferite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,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colaborarea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pentru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realizarea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produselor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de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proiect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a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condus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spre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toleranţa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culturală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şi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religioasă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între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parteneri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şi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creşterea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stimei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de 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sine;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profesorii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au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dezvoltat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abilităţi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de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predare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, au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acumulat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exprienţe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noi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şi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au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fost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încurajaţi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să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folosească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metode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de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predare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non-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formale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inedite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.</a:t>
            </a:r>
            <a:endParaRPr lang="en-US" sz="240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05" y="-316916"/>
            <a:ext cx="2566639" cy="16460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6147" y="-217725"/>
            <a:ext cx="3645724" cy="16460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001" y="38295"/>
            <a:ext cx="1323315" cy="93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90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4057" y="823033"/>
            <a:ext cx="92934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Impactul</a:t>
            </a:r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la </a:t>
            </a:r>
            <a:r>
              <a:rPr lang="en-US" sz="3600" b="1" dirty="0" err="1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nivelul</a:t>
            </a:r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C</a:t>
            </a:r>
            <a:r>
              <a:rPr lang="ro-RO" sz="3600" b="1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olegiului </a:t>
            </a:r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N</a:t>
            </a:r>
            <a:r>
              <a:rPr lang="ro-RO" sz="3600" b="1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ational </a:t>
            </a:r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L</a:t>
            </a:r>
            <a:r>
              <a:rPr lang="ro-RO" sz="3600" b="1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iviu </a:t>
            </a:r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R</a:t>
            </a:r>
            <a:r>
              <a:rPr lang="ro-RO" sz="3600" b="1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ebreanu, Bistrita</a:t>
            </a:r>
            <a:endParaRPr lang="en-US" sz="3600" b="1" dirty="0">
              <a:ln>
                <a:solidFill>
                  <a:schemeClr val="tx1"/>
                </a:solidFill>
              </a:ln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9397" y="1642175"/>
            <a:ext cx="11307651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	</a:t>
            </a:r>
            <a:endParaRPr lang="ro-RO" sz="2400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  <a:p>
            <a:r>
              <a:rPr lang="ro-RO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	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Pentru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C</a:t>
            </a:r>
            <a:r>
              <a:rPr lang="ro-RO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olegiul 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N</a:t>
            </a:r>
            <a:r>
              <a:rPr lang="ro-RO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ațional 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L</a:t>
            </a:r>
            <a:r>
              <a:rPr lang="ro-RO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iviu 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R</a:t>
            </a:r>
            <a:r>
              <a:rPr lang="ro-RO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ebreanu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acest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o-RO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p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roiect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Erasmus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+,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prin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realizarea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o-RO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celor sase materiale auxiliare electronice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care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vor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fi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utilizate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drept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resurse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în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scopul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implementarii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curriculei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o-RO" sz="24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European identity- part of world heritage</a:t>
            </a:r>
            <a:endParaRPr lang="en-US" dirty="0">
              <a:solidFill>
                <a:srgbClr val="FF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a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dezvoltat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cunoaşterea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multor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valori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europene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din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patrimoniul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tangibil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si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intangibil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;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a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dezvoltat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la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elevi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şi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profesori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abilitatea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de a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comunica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, de a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lucra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în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echipă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;</a:t>
            </a:r>
            <a:endParaRPr lang="en-US" sz="240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a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dezvoltat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şi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perfecţionat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comunicarea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în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limba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engleză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şi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prin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mijloace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IT care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diminuează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diferenţele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economice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şi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cultural</a:t>
            </a:r>
            <a:r>
              <a:rPr lang="ro-RO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e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dintre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şcoli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şi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state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europene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. 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–</a:t>
            </a:r>
            <a:endParaRPr lang="ro-RO" sz="2400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a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crescut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stima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de sine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şi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nevoia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de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toleranţă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culturală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între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parteneri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.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06" y="-352720"/>
            <a:ext cx="2566639" cy="16460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4631" y="4"/>
            <a:ext cx="3645724" cy="16460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7772" y="60099"/>
            <a:ext cx="1178173" cy="83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52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5459" y="605309"/>
            <a:ext cx="10934164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600" b="1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                    </a:t>
            </a:r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Curricula</a:t>
            </a:r>
            <a:r>
              <a:rPr lang="ro-RO" sz="3600" b="1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r>
              <a:rPr lang="ro-RO" sz="3600" b="1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EUROPEAN IDENTITY- PART OF WORLD HERITAGE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testeaza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abordări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pedagogice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inovative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cu accent </a:t>
            </a:r>
            <a:r>
              <a:rPr lang="en-US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pe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elev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, </a:t>
            </a:r>
            <a:r>
              <a:rPr lang="en-US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utilizând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metodologii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bazate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pe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TIC. </a:t>
            </a:r>
            <a:endParaRPr lang="ro-RO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o-RO" sz="2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vizează</a:t>
            </a:r>
            <a:endParaRPr lang="ro-RO" sz="2400" b="1" dirty="0" smtClean="0">
              <a:ln>
                <a:solidFill>
                  <a:schemeClr val="tx1"/>
                </a:solidFill>
              </a:ln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  <a:p>
            <a:pPr marL="285750" lvl="0" indent="-285750" fontAlgn="base">
              <a:buFont typeface="Arial" pitchFamily="34" charset="0"/>
              <a:buChar char="•"/>
            </a:pPr>
            <a:r>
              <a:rPr lang="ro-RO" dirty="0" smtClean="0"/>
              <a:t>î</a:t>
            </a:r>
            <a:r>
              <a:rPr lang="it-IT" dirty="0" smtClean="0"/>
              <a:t>mbun</a:t>
            </a:r>
            <a:r>
              <a:rPr lang="ro-RO" dirty="0"/>
              <a:t>ă</a:t>
            </a:r>
            <a:r>
              <a:rPr lang="it-IT" dirty="0"/>
              <a:t>t</a:t>
            </a:r>
            <a:r>
              <a:rPr lang="ro-RO" dirty="0"/>
              <a:t>ăţ</a:t>
            </a:r>
            <a:r>
              <a:rPr lang="it-IT" dirty="0"/>
              <a:t>irea </a:t>
            </a:r>
            <a:r>
              <a:rPr lang="ro-RO" dirty="0"/>
              <a:t>în</a:t>
            </a:r>
            <a:r>
              <a:rPr lang="it-IT" dirty="0"/>
              <a:t>v</a:t>
            </a:r>
            <a:r>
              <a:rPr lang="ro-RO" dirty="0"/>
              <a:t>ăţă</a:t>
            </a:r>
            <a:r>
              <a:rPr lang="it-IT" dirty="0"/>
              <a:t>m</a:t>
            </a:r>
            <a:r>
              <a:rPr lang="ro-RO" dirty="0"/>
              <a:t>â</a:t>
            </a:r>
            <a:r>
              <a:rPr lang="it-IT" dirty="0"/>
              <a:t>ntului prin cooperare </a:t>
            </a:r>
            <a:r>
              <a:rPr lang="ro-RO" dirty="0"/>
              <a:t>ş</a:t>
            </a:r>
            <a:r>
              <a:rPr lang="it-IT" dirty="0"/>
              <a:t>i g</a:t>
            </a:r>
            <a:r>
              <a:rPr lang="ro-RO" dirty="0"/>
              <a:t>â</a:t>
            </a:r>
            <a:r>
              <a:rPr lang="it-IT" dirty="0"/>
              <a:t>ndire critic</a:t>
            </a:r>
            <a:r>
              <a:rPr lang="ro-RO" dirty="0"/>
              <a:t>ă</a:t>
            </a:r>
            <a:endParaRPr lang="en-US" dirty="0"/>
          </a:p>
          <a:p>
            <a:pPr marL="285750" lvl="0" indent="-285750" fontAlgn="base">
              <a:buFont typeface="Arial" pitchFamily="34" charset="0"/>
              <a:buChar char="•"/>
            </a:pPr>
            <a:r>
              <a:rPr lang="ro-RO" dirty="0" smtClean="0"/>
              <a:t>o</a:t>
            </a:r>
            <a:r>
              <a:rPr lang="it-IT" dirty="0" smtClean="0"/>
              <a:t>b</a:t>
            </a:r>
            <a:r>
              <a:rPr lang="ro-RO" dirty="0"/>
              <a:t>ţ</a:t>
            </a:r>
            <a:r>
              <a:rPr lang="it-IT" dirty="0"/>
              <a:t>inerea cuno</a:t>
            </a:r>
            <a:r>
              <a:rPr lang="ro-RO" dirty="0"/>
              <a:t>ş</a:t>
            </a:r>
            <a:r>
              <a:rPr lang="it-IT" dirty="0"/>
              <a:t>tin</a:t>
            </a:r>
            <a:r>
              <a:rPr lang="ro-RO" dirty="0"/>
              <a:t>ţ</a:t>
            </a:r>
            <a:r>
              <a:rPr lang="it-IT" dirty="0"/>
              <a:t>elor </a:t>
            </a:r>
            <a:r>
              <a:rPr lang="ro-RO" dirty="0"/>
              <a:t>î</a:t>
            </a:r>
            <a:r>
              <a:rPr lang="it-IT" dirty="0"/>
              <a:t>n afara curriculumului </a:t>
            </a:r>
            <a:r>
              <a:rPr lang="ro-RO" dirty="0"/>
              <a:t>ş</a:t>
            </a:r>
            <a:r>
              <a:rPr lang="it-IT" dirty="0"/>
              <a:t>colar</a:t>
            </a:r>
            <a:endParaRPr lang="en-US" dirty="0"/>
          </a:p>
          <a:p>
            <a:pPr marL="285750" lvl="0" indent="-285750" fontAlgn="base">
              <a:buFont typeface="Arial" pitchFamily="34" charset="0"/>
              <a:buChar char="•"/>
            </a:pPr>
            <a:r>
              <a:rPr lang="ro-RO" dirty="0" smtClean="0"/>
              <a:t>d</a:t>
            </a:r>
            <a:r>
              <a:rPr lang="it-IT" dirty="0" smtClean="0"/>
              <a:t>ezvoltarea </a:t>
            </a:r>
            <a:r>
              <a:rPr lang="it-IT" dirty="0"/>
              <a:t>abilit</a:t>
            </a:r>
            <a:r>
              <a:rPr lang="ro-RO" dirty="0"/>
              <a:t>ăţ</a:t>
            </a:r>
            <a:r>
              <a:rPr lang="it-IT" dirty="0"/>
              <a:t>ior de comunicare IT </a:t>
            </a:r>
            <a:r>
              <a:rPr lang="ro-RO" dirty="0"/>
              <a:t>ş</a:t>
            </a:r>
            <a:r>
              <a:rPr lang="it-IT" dirty="0"/>
              <a:t>i </a:t>
            </a:r>
            <a:r>
              <a:rPr lang="ro-RO" dirty="0"/>
              <a:t>î</a:t>
            </a:r>
            <a:r>
              <a:rPr lang="it-IT" dirty="0"/>
              <a:t>n limbi str</a:t>
            </a:r>
            <a:r>
              <a:rPr lang="ro-RO" dirty="0"/>
              <a:t>ă</a:t>
            </a:r>
            <a:r>
              <a:rPr lang="it-IT" dirty="0"/>
              <a:t>ine</a:t>
            </a:r>
            <a:endParaRPr lang="en-US" dirty="0"/>
          </a:p>
          <a:p>
            <a:pPr marL="285750" lvl="0" indent="-285750" fontAlgn="base">
              <a:buFont typeface="Arial" pitchFamily="34" charset="0"/>
              <a:buChar char="•"/>
            </a:pPr>
            <a:r>
              <a:rPr lang="ro-RO" dirty="0" smtClean="0"/>
              <a:t>c</a:t>
            </a:r>
            <a:r>
              <a:rPr lang="it-IT" dirty="0" smtClean="0"/>
              <a:t>unoa</a:t>
            </a:r>
            <a:r>
              <a:rPr lang="ro-RO" dirty="0"/>
              <a:t>ş</a:t>
            </a:r>
            <a:r>
              <a:rPr lang="it-IT" dirty="0"/>
              <a:t>terea culturii </a:t>
            </a:r>
            <a:r>
              <a:rPr lang="ro-RO" dirty="0"/>
              <a:t>ş</a:t>
            </a:r>
            <a:r>
              <a:rPr lang="it-IT" dirty="0"/>
              <a:t>i istoriei proprii </a:t>
            </a:r>
            <a:r>
              <a:rPr lang="ro-RO" dirty="0"/>
              <a:t>ş</a:t>
            </a:r>
            <a:r>
              <a:rPr lang="it-IT" dirty="0"/>
              <a:t>i a celei europene</a:t>
            </a:r>
            <a:endParaRPr lang="en-US" dirty="0"/>
          </a:p>
          <a:p>
            <a:pPr marL="285750" lvl="0" indent="-285750" fontAlgn="base">
              <a:buFont typeface="Arial" pitchFamily="34" charset="0"/>
              <a:buChar char="•"/>
            </a:pPr>
            <a:r>
              <a:rPr lang="ro-RO" dirty="0" smtClean="0"/>
              <a:t>a</a:t>
            </a:r>
            <a:r>
              <a:rPr lang="it-IT" dirty="0" smtClean="0"/>
              <a:t>bord</a:t>
            </a:r>
            <a:r>
              <a:rPr lang="ro-RO" dirty="0"/>
              <a:t>ă</a:t>
            </a:r>
            <a:r>
              <a:rPr lang="it-IT" dirty="0"/>
              <a:t>ri inovative pedagogice </a:t>
            </a:r>
            <a:r>
              <a:rPr lang="ro-RO" dirty="0"/>
              <a:t>centrate pe elev</a:t>
            </a:r>
            <a:endParaRPr lang="en-US" dirty="0"/>
          </a:p>
          <a:p>
            <a:pPr marL="285750" lvl="0" indent="-285750" fontAlgn="base">
              <a:buFont typeface="Arial" pitchFamily="34" charset="0"/>
              <a:buChar char="•"/>
            </a:pPr>
            <a:r>
              <a:rPr lang="ro-RO" dirty="0" smtClean="0"/>
              <a:t>d</a:t>
            </a:r>
            <a:r>
              <a:rPr lang="it-IT" dirty="0" smtClean="0"/>
              <a:t>ezvoltarea </a:t>
            </a:r>
            <a:r>
              <a:rPr lang="it-IT" dirty="0"/>
              <a:t>dialogului intercultural </a:t>
            </a:r>
            <a:r>
              <a:rPr lang="ro-RO" dirty="0"/>
              <a:t>î</a:t>
            </a:r>
            <a:r>
              <a:rPr lang="it-IT" dirty="0"/>
              <a:t>ntre </a:t>
            </a:r>
            <a:r>
              <a:rPr lang="ro-RO" dirty="0"/>
              <a:t>ţări cu o contribuţie bogată la patrimoniul comun al </a:t>
            </a:r>
            <a:r>
              <a:rPr lang="ro-RO" dirty="0" smtClean="0"/>
              <a:t>umanităţii</a:t>
            </a:r>
          </a:p>
          <a:p>
            <a:pPr marL="285750" lvl="0" indent="-285750" fontAlgn="base">
              <a:buFont typeface="Arial" pitchFamily="34" charset="0"/>
              <a:buChar char="•"/>
            </a:pPr>
            <a:endParaRPr lang="en-US" sz="1400" dirty="0"/>
          </a:p>
          <a:p>
            <a:pPr fontAlgn="base"/>
            <a:r>
              <a:rPr lang="en-GB" sz="3600" dirty="0"/>
              <a:t> </a:t>
            </a:r>
            <a:endParaRPr lang="en-US" sz="3600" dirty="0"/>
          </a:p>
          <a:p>
            <a:endParaRPr lang="en-US" sz="3600" b="1" dirty="0">
              <a:ln>
                <a:solidFill>
                  <a:schemeClr val="tx1"/>
                </a:solidFill>
              </a:ln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6519" y="5164432"/>
            <a:ext cx="1152659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permite</a:t>
            </a:r>
            <a:r>
              <a:rPr lang="en-US" sz="2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dezvoltarea</a:t>
            </a:r>
            <a:r>
              <a:rPr lang="en-US" sz="2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a </a:t>
            </a:r>
            <a:r>
              <a:rPr lang="en-US" sz="20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cel</a:t>
            </a:r>
            <a:r>
              <a:rPr lang="en-US" sz="2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puțin</a:t>
            </a:r>
            <a:r>
              <a:rPr lang="en-US" sz="2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trei</a:t>
            </a:r>
            <a:r>
              <a:rPr lang="en-US" sz="2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competențe</a:t>
            </a:r>
            <a:r>
              <a:rPr lang="en-US" sz="2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cheie</a:t>
            </a:r>
            <a:r>
              <a:rPr lang="en-US" sz="2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( </a:t>
            </a:r>
            <a:r>
              <a:rPr lang="en-US" sz="20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comunicarea</a:t>
            </a:r>
            <a:r>
              <a:rPr lang="en-US" sz="2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în</a:t>
            </a:r>
            <a:r>
              <a:rPr lang="en-US" sz="2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limbi </a:t>
            </a:r>
            <a:r>
              <a:rPr lang="en-US" sz="20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străine</a:t>
            </a:r>
            <a:r>
              <a:rPr lang="en-US" sz="2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, </a:t>
            </a:r>
            <a:r>
              <a:rPr lang="en-US" sz="20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competenta</a:t>
            </a:r>
            <a:r>
              <a:rPr lang="en-US" sz="2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digitală</a:t>
            </a:r>
            <a:r>
              <a:rPr lang="en-US" sz="2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și</a:t>
            </a:r>
            <a:r>
              <a:rPr lang="en-US" sz="2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competențe</a:t>
            </a:r>
            <a:r>
              <a:rPr lang="en-US" sz="2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sociale</a:t>
            </a:r>
            <a:r>
              <a:rPr lang="en-US" sz="2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și</a:t>
            </a:r>
            <a:r>
              <a:rPr lang="en-US" sz="2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civice</a:t>
            </a:r>
            <a:r>
              <a:rPr lang="en-US" sz="2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);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00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răspunde</a:t>
            </a:r>
            <a:r>
              <a:rPr lang="en-US" sz="20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nevoilor</a:t>
            </a:r>
            <a:r>
              <a:rPr lang="en-US" sz="2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profesorilor</a:t>
            </a:r>
            <a:r>
              <a:rPr lang="en-US" sz="2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și</a:t>
            </a:r>
            <a:r>
              <a:rPr lang="en-US" sz="2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elevilor</a:t>
            </a:r>
            <a:r>
              <a:rPr lang="en-US" sz="2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pentru</a:t>
            </a:r>
            <a:r>
              <a:rPr lang="en-US" sz="2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o </a:t>
            </a:r>
            <a:r>
              <a:rPr lang="en-US" sz="20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dezvoltare</a:t>
            </a:r>
            <a:r>
              <a:rPr lang="en-US" sz="2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0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personal</a:t>
            </a:r>
            <a:r>
              <a:rPr lang="ro-RO" sz="20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ă</a:t>
            </a:r>
            <a:r>
              <a:rPr lang="en-US" sz="20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;</a:t>
            </a:r>
            <a:r>
              <a:rPr lang="en-US" sz="20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endParaRPr lang="en-US" sz="200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00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poate</a:t>
            </a:r>
            <a:r>
              <a:rPr lang="en-US" sz="20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fi </a:t>
            </a:r>
            <a:r>
              <a:rPr lang="en-US" sz="200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utilizat</a:t>
            </a:r>
            <a:r>
              <a:rPr lang="ro-RO" sz="20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ă</a:t>
            </a:r>
            <a:r>
              <a:rPr lang="en-US" sz="20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ca </a:t>
            </a:r>
            <a:r>
              <a:rPr lang="en-US" sz="20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opțional</a:t>
            </a:r>
            <a:r>
              <a:rPr lang="en-US" sz="2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integrat</a:t>
            </a:r>
            <a:r>
              <a:rPr lang="en-US" sz="2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în</a:t>
            </a:r>
            <a:r>
              <a:rPr lang="en-US" sz="2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activitățile</a:t>
            </a:r>
            <a:r>
              <a:rPr lang="en-US" sz="2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00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curriculare</a:t>
            </a:r>
            <a:r>
              <a:rPr lang="en-US" sz="20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;  </a:t>
            </a:r>
            <a:endParaRPr lang="en-US" sz="2000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409" y="-146463"/>
            <a:ext cx="2566639" cy="16460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6278" y="-146463"/>
            <a:ext cx="3645724" cy="16460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5136" y="48110"/>
            <a:ext cx="1576144" cy="111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5644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68463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8000" y="5"/>
            <a:ext cx="11205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Kitul</a:t>
            </a:r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3600" b="1" dirty="0" err="1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proiectului</a:t>
            </a:r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- </a:t>
            </a:r>
            <a:r>
              <a:rPr lang="en-US" sz="3600" b="1" dirty="0" err="1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resurse</a:t>
            </a:r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3600" b="1" dirty="0" err="1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didactice</a:t>
            </a:r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3600" b="1" dirty="0" err="1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auxiliare</a:t>
            </a:r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3600" b="1" dirty="0" err="1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electronice</a:t>
            </a:r>
            <a:endParaRPr lang="en-US" sz="3600" b="1" dirty="0">
              <a:ln>
                <a:solidFill>
                  <a:schemeClr val="tx1"/>
                </a:solidFill>
              </a:ln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8360" y="1045033"/>
            <a:ext cx="9926593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dirty="0" err="1" smtClean="0"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Zeemap</a:t>
            </a:r>
            <a:r>
              <a:rPr lang="en-US" sz="2000" dirty="0" smtClean="0"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 </a:t>
            </a:r>
            <a:r>
              <a:rPr lang="en-US" sz="2000" dirty="0"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Romanian </a:t>
            </a:r>
            <a:r>
              <a:rPr lang="en-US" sz="2000" dirty="0" err="1"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Unesco</a:t>
            </a:r>
            <a:r>
              <a:rPr lang="en-US" sz="2000" dirty="0"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 heritage </a:t>
            </a:r>
            <a:r>
              <a:rPr lang="en-US" sz="2000" dirty="0" smtClean="0"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drawings;</a:t>
            </a:r>
            <a:r>
              <a:rPr lang="en-US" sz="2000" u="sng" dirty="0">
                <a:cs typeface="Times New Roman" pitchFamily="18" charset="0"/>
                <a:hlinkClick r:id="rId2"/>
              </a:rPr>
              <a:t> </a:t>
            </a:r>
            <a:endParaRPr lang="ro-RO" sz="2000" u="sng" dirty="0" smtClean="0">
              <a:cs typeface="Times New Roman" pitchFamily="18" charset="0"/>
              <a:hlinkClick r:id="rId2"/>
            </a:endParaRPr>
          </a:p>
          <a:p>
            <a:pPr>
              <a:lnSpc>
                <a:spcPct val="150000"/>
              </a:lnSpc>
            </a:pPr>
            <a:r>
              <a:rPr lang="ro-RO" u="sng" dirty="0">
                <a:cs typeface="Times New Roman" pitchFamily="18" charset="0"/>
                <a:hlinkClick r:id="rId2"/>
              </a:rPr>
              <a:t> </a:t>
            </a:r>
            <a:r>
              <a:rPr lang="ro-RO" u="sng" dirty="0" smtClean="0">
                <a:cs typeface="Times New Roman" pitchFamily="18" charset="0"/>
                <a:hlinkClick r:id="rId2"/>
              </a:rPr>
              <a:t>     </a:t>
            </a:r>
            <a:r>
              <a:rPr lang="en-US" u="sng" dirty="0" smtClean="0">
                <a:cs typeface="Times New Roman" pitchFamily="18" charset="0"/>
                <a:hlinkClick r:id="rId2"/>
              </a:rPr>
              <a:t>https</a:t>
            </a:r>
            <a:r>
              <a:rPr lang="en-US" u="sng" dirty="0">
                <a:cs typeface="Times New Roman" pitchFamily="18" charset="0"/>
                <a:hlinkClick r:id="rId2"/>
              </a:rPr>
              <a:t>://</a:t>
            </a:r>
            <a:r>
              <a:rPr lang="en-US" u="sng" dirty="0" smtClean="0">
                <a:cs typeface="Times New Roman" pitchFamily="18" charset="0"/>
                <a:hlinkClick r:id="rId2"/>
              </a:rPr>
              <a:t>www.zeemaps.com/map?group=1914640</a:t>
            </a:r>
            <a:endParaRPr lang="en-US" dirty="0"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dirty="0" err="1"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Zeemap</a:t>
            </a:r>
            <a:r>
              <a:rPr lang="en-US" sz="2000" dirty="0"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 European </a:t>
            </a:r>
            <a:r>
              <a:rPr lang="en-US" sz="2000" dirty="0" err="1"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Unesco</a:t>
            </a:r>
            <a:r>
              <a:rPr lang="en-US" sz="2000" dirty="0"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 heritage </a:t>
            </a:r>
            <a:r>
              <a:rPr lang="en-US" sz="2000" dirty="0" smtClean="0"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drawings;</a:t>
            </a:r>
            <a:r>
              <a:rPr lang="ro-RO" sz="2000" dirty="0" smtClean="0"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 </a:t>
            </a:r>
            <a:r>
              <a:rPr lang="en-US" u="sng" dirty="0" smtClean="0">
                <a:hlinkClick r:id="rId3"/>
              </a:rPr>
              <a:t>http</a:t>
            </a:r>
            <a:r>
              <a:rPr lang="en-US" u="sng" dirty="0">
                <a:hlinkClick r:id="rId3"/>
              </a:rPr>
              <a:t>://www.zeemaps.com/view?group=1408077&amp;x=4.916211&amp;y=43.638171&amp;z=14</a:t>
            </a:r>
            <a:endParaRPr lang="en-US" dirty="0"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dirty="0" err="1"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Zeemap</a:t>
            </a:r>
            <a:r>
              <a:rPr lang="en-US" sz="2000" dirty="0"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 Romanian </a:t>
            </a:r>
            <a:r>
              <a:rPr lang="en-US" sz="2000" dirty="0" err="1"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Unesco</a:t>
            </a:r>
            <a:r>
              <a:rPr lang="en-US" sz="2000" dirty="0"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 heritage photo </a:t>
            </a:r>
            <a:r>
              <a:rPr lang="en-US" sz="2000" dirty="0" smtClean="0"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hunting;</a:t>
            </a:r>
            <a:endParaRPr lang="ro-RO" sz="2000" dirty="0" smtClean="0"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ro-RO" dirty="0"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 </a:t>
            </a:r>
            <a:r>
              <a:rPr lang="ro-RO" dirty="0" smtClean="0"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     </a:t>
            </a:r>
            <a:r>
              <a:rPr lang="en-US" dirty="0">
                <a:hlinkClick r:id="rId4"/>
              </a:rPr>
              <a:t>https://www.zeemaps.com/map?group=1913747</a:t>
            </a:r>
            <a:endParaRPr lang="en-US" dirty="0"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dirty="0" err="1"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Zeemap</a:t>
            </a:r>
            <a:r>
              <a:rPr lang="en-US" sz="2000" dirty="0"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 European </a:t>
            </a:r>
            <a:r>
              <a:rPr lang="en-US" sz="2000" dirty="0" err="1"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Unesco</a:t>
            </a:r>
            <a:r>
              <a:rPr lang="en-US" sz="2000" dirty="0"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 heritage photo </a:t>
            </a:r>
            <a:r>
              <a:rPr lang="en-US" sz="2000" dirty="0" smtClean="0"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hunting</a:t>
            </a:r>
            <a:r>
              <a:rPr lang="en-US" dirty="0" smtClean="0"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;</a:t>
            </a:r>
            <a:endParaRPr lang="ro-RO" dirty="0" smtClean="0"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ro-RO" dirty="0"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 </a:t>
            </a:r>
            <a:r>
              <a:rPr lang="ro-RO" dirty="0" smtClean="0"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   </a:t>
            </a:r>
            <a:r>
              <a:rPr lang="en-US" dirty="0" smtClean="0"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 </a:t>
            </a:r>
            <a:r>
              <a:rPr lang="en-US" u="sng" dirty="0">
                <a:hlinkClick r:id="rId5"/>
              </a:rPr>
              <a:t>https://www.google.com/maps/d/u/0/viewer?mid=z-oRy5H-3LF0.kl9vRB3rzXiA</a:t>
            </a:r>
            <a:endParaRPr lang="en-US" dirty="0"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dirty="0" err="1"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Unesco</a:t>
            </a:r>
            <a:r>
              <a:rPr lang="en-US" sz="2000" dirty="0"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 heritage electronic </a:t>
            </a:r>
            <a:r>
              <a:rPr lang="en-US" sz="2000" dirty="0" smtClean="0"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puzzle;</a:t>
            </a:r>
            <a:endParaRPr lang="ro-RO" sz="2000" dirty="0" smtClean="0"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ro-RO" dirty="0" smtClean="0"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      </a:t>
            </a:r>
            <a:r>
              <a:rPr lang="en-US" u="sng" dirty="0">
                <a:hlinkClick r:id="rId6"/>
              </a:rPr>
              <a:t>http://www.jigsawplanet.com/?</a:t>
            </a:r>
            <a:r>
              <a:rPr lang="en-US" u="sng" dirty="0" smtClean="0">
                <a:hlinkClick r:id="rId6"/>
              </a:rPr>
              <a:t>rc=play&amp;pid=3581132dde14&amp;pieces=25</a:t>
            </a:r>
            <a:endParaRPr lang="en-US" dirty="0"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dirty="0"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E-lesson-Danube Delta, part of national </a:t>
            </a:r>
            <a:r>
              <a:rPr lang="en-US" sz="2000" dirty="0" smtClean="0"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heritage</a:t>
            </a:r>
            <a:r>
              <a:rPr lang="ro-RO" sz="2000" dirty="0" smtClean="0"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 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u="sng" dirty="0" smtClean="0">
                <a:hlinkClick r:id="rId7"/>
              </a:rPr>
              <a:t>http</a:t>
            </a:r>
            <a:r>
              <a:rPr lang="en-US" sz="2000" u="sng" dirty="0">
                <a:hlinkClick r:id="rId7"/>
              </a:rPr>
              <a:t>://cnlr.ro/lectie_Erasmus</a:t>
            </a:r>
            <a:r>
              <a:rPr lang="en-US" sz="2000" u="sng" dirty="0" smtClean="0">
                <a:hlinkClick r:id="rId7"/>
              </a:rPr>
              <a:t>/</a:t>
            </a:r>
            <a:endParaRPr lang="en-US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06626" y="377302"/>
            <a:ext cx="3285377" cy="16460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46278" y="5331827"/>
            <a:ext cx="3645724" cy="16460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87200" y="2823497"/>
            <a:ext cx="1744229" cy="123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975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9552" y="502280"/>
            <a:ext cx="100520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600" b="1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Prin realizarea kit-ului proiectului am urmărit</a:t>
            </a:r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:</a:t>
            </a:r>
            <a:endParaRPr lang="en-US" sz="3600" b="1" dirty="0">
              <a:ln>
                <a:solidFill>
                  <a:schemeClr val="tx1"/>
                </a:solidFill>
              </a:ln>
              <a:solidFill>
                <a:schemeClr val="accent4">
                  <a:lumMod val="75000"/>
                </a:schemeClr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9551" y="1854562"/>
            <a:ext cx="10625071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it-IT" sz="2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it-IT" sz="20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conștienti</a:t>
            </a:r>
            <a:r>
              <a:rPr lang="ro-RO" sz="20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zarea</a:t>
            </a:r>
            <a:r>
              <a:rPr lang="it-IT" sz="20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elevi</a:t>
            </a:r>
            <a:r>
              <a:rPr lang="ro-RO" sz="20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lor</a:t>
            </a:r>
            <a:r>
              <a:rPr lang="it-IT" sz="20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it-IT" sz="2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cu privire la recunoașterea și </a:t>
            </a:r>
            <a:r>
              <a:rPr lang="it-IT" sz="20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păstrarea</a:t>
            </a:r>
            <a:r>
              <a:rPr lang="ro-RO" sz="20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it-IT" sz="20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                              patrimoniului </a:t>
            </a:r>
            <a:r>
              <a:rPr lang="ro-RO" sz="20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european tangibil si intangibil</a:t>
            </a:r>
            <a:r>
              <a:rPr lang="it-IT" sz="20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;</a:t>
            </a:r>
            <a:endParaRPr lang="it-IT" sz="200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it-IT" sz="2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 realizarea importanței susținerii și conservării  patrimoniului; 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it-IT" sz="20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dezvoltarea </a:t>
            </a:r>
            <a:r>
              <a:rPr lang="it-IT" sz="2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competențelor cheie (comunicare interpersonală și interculturală, comunicare în limba engleză, competențe de utilizare a noilor tehnologii, competențe antreprenoriale, competențe de căutare, selectare și punere în formă a informațiilor ); 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it-IT" sz="2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schimbul de bune </a:t>
            </a:r>
            <a:r>
              <a:rPr lang="it-IT" sz="20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practici</a:t>
            </a:r>
            <a:r>
              <a:rPr lang="ro-RO" sz="20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cu privire la sistemele educationale europene</a:t>
            </a:r>
            <a:r>
              <a:rPr lang="it-IT" sz="20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; </a:t>
            </a:r>
            <a:endParaRPr lang="it-IT" sz="200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it-IT" sz="2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promovarea unor stategii didactice moderne și inovative;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it-IT" sz="2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promovarea strategiilor de educație non formală;</a:t>
            </a:r>
          </a:p>
          <a:p>
            <a:pPr lvl="0"/>
            <a:endParaRPr lang="it-IT" sz="200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  <a:p>
            <a:pPr lvl="0"/>
            <a:r>
              <a:rPr lang="it-IT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51" y="5188560"/>
            <a:ext cx="2566639" cy="16460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6963" y="5094181"/>
            <a:ext cx="3645724" cy="16460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3316" y="5506996"/>
            <a:ext cx="1744229" cy="123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88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2140" y="899885"/>
            <a:ext cx="11461518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    </a:t>
            </a:r>
            <a:r>
              <a:rPr lang="ro-RO" sz="32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Cele patru harti interactive</a:t>
            </a:r>
          </a:p>
          <a:p>
            <a:endParaRPr lang="ro-RO" sz="3200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reprezintă</a:t>
            </a: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un instrument complex </a:t>
            </a:r>
            <a:r>
              <a:rPr lang="en-US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și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complet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o-RO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de studiu 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pus la </a:t>
            </a:r>
            <a:r>
              <a:rPr lang="en-US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dispoziția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oricui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în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mod </a:t>
            </a:r>
            <a:r>
              <a:rPr lang="en-US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gratuit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asigură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posibilitatea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de a </a:t>
            </a:r>
            <a:r>
              <a:rPr lang="en-US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oferi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și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primi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informații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despre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monumentele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UNESCO </a:t>
            </a:r>
            <a:r>
              <a:rPr lang="en-US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pictate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și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fotografiate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de </a:t>
            </a:r>
            <a:r>
              <a:rPr lang="en-US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elvii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din </a:t>
            </a:r>
            <a:r>
              <a:rPr lang="en-US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școlile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partenere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în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proiect</a:t>
            </a: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.</a:t>
            </a:r>
            <a:endParaRPr lang="ro-RO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o-RO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e</a:t>
            </a:r>
            <a:r>
              <a:rPr lang="ro-RO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ste o metoda de a explora o regiune sau un monument  total noi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o-RO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o</a:t>
            </a:r>
            <a:r>
              <a:rPr lang="ro-RO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feră posibilitatea de a </a:t>
            </a: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,,c</a:t>
            </a:r>
            <a:r>
              <a:rPr lang="ro-RO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ă</a:t>
            </a: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l</a:t>
            </a:r>
            <a:r>
              <a:rPr lang="ro-RO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ă</a:t>
            </a: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tori”</a:t>
            </a:r>
            <a:r>
              <a:rPr lang="ro-RO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pe distanțe mari fără să îți pui problema timpului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o-RO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au fost create ca aplicații pentru lecția electronică si pentru oricine dorește să își dezvolte cultura generală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o-RO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o</a:t>
            </a:r>
            <a:r>
              <a:rPr lang="ro-RO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fera posibilitatea desfasurarii activitatilor curriculare sau extracurriculare in colaborare intre diferite arii- geografie, istorie, arte</a:t>
            </a:r>
          </a:p>
          <a:p>
            <a:endParaRPr lang="ro-RO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139" y="5290651"/>
            <a:ext cx="2566639" cy="16460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6278" y="5211941"/>
            <a:ext cx="3645724" cy="16460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1316" y="5546784"/>
            <a:ext cx="1744229" cy="123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6646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1924" y="772734"/>
            <a:ext cx="11758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err="1">
                <a:ln>
                  <a:solidFill>
                    <a:schemeClr val="tx1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Zeemap</a:t>
            </a:r>
            <a:r>
              <a:rPr lang="en-US" sz="3600" b="1" u="sng" dirty="0">
                <a:ln>
                  <a:solidFill>
                    <a:schemeClr val="tx1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European </a:t>
            </a:r>
            <a:r>
              <a:rPr lang="en-US" sz="3600" b="1" u="sng" dirty="0" err="1">
                <a:ln>
                  <a:solidFill>
                    <a:schemeClr val="tx1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Unesco</a:t>
            </a:r>
            <a:r>
              <a:rPr lang="en-US" sz="3600" b="1" u="sng" dirty="0">
                <a:ln>
                  <a:solidFill>
                    <a:schemeClr val="tx1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heritage drawings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9501" y="1858609"/>
            <a:ext cx="1068087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harta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interactivă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a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fost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realizată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în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urma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unui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concurs de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creație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plastică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destinat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elevilor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de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liceu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din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școlile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participante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;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are ca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temă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patrimoniul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tangibil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european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UNESCO;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lucrările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câștigatoare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au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fost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alese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să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reprezinte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pe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harta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electronică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obiectivele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;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harta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are la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bază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platforma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Google Maps </a:t>
            </a:r>
            <a:r>
              <a:rPr lang="ro-RO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ș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i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cuprinde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monumentele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din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patrimoniul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european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, </a:t>
            </a:r>
            <a:r>
              <a:rPr lang="ro-RO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prezentate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în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engleză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, de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elevi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și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însoțite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de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picturile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care le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reprezintă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.</a:t>
            </a:r>
            <a:endParaRPr lang="en-US" sz="240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97" y="5274933"/>
            <a:ext cx="2566639" cy="16460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8484" y="5624756"/>
            <a:ext cx="1744229" cy="12332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991" y="5205154"/>
            <a:ext cx="3645724" cy="16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88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2" y="5515041"/>
            <a:ext cx="2566639" cy="16460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6278" y="5376970"/>
            <a:ext cx="3645724" cy="16460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4747" y="5721447"/>
            <a:ext cx="1744229" cy="1233244"/>
          </a:xfrm>
          <a:prstGeom prst="rect">
            <a:avLst/>
          </a:prstGeom>
        </p:spPr>
      </p:pic>
      <p:pic>
        <p:nvPicPr>
          <p:cNvPr id="1026" name="Picture 2" descr="C:\Users\user_2\Desktop\Untitled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2" r="5379" b="12120"/>
          <a:stretch/>
        </p:blipFill>
        <p:spPr bwMode="auto">
          <a:xfrm>
            <a:off x="243565" y="4"/>
            <a:ext cx="11948435" cy="5721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432631" y="105621"/>
            <a:ext cx="555897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Zeemap</a:t>
            </a:r>
            <a:r>
              <a:rPr lang="en-US" dirty="0"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 Romanian </a:t>
            </a:r>
            <a:r>
              <a:rPr lang="en-US" dirty="0" err="1"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Unesco</a:t>
            </a:r>
            <a:r>
              <a:rPr lang="en-US" dirty="0"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 heritage drawings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5917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880"/>
            <a:ext cx="5845341" cy="3746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335" y="955023"/>
            <a:ext cx="5327816" cy="2964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27" y="3153111"/>
            <a:ext cx="5158855" cy="35274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189" y="3022841"/>
            <a:ext cx="6272811" cy="35270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6606" y="-209391"/>
            <a:ext cx="2566639" cy="16460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94059" y="-178931"/>
            <a:ext cx="3645724" cy="16460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624756"/>
            <a:ext cx="1744229" cy="123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8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0" y="2967338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err="1"/>
              <a:t>Zeemap</a:t>
            </a:r>
            <a:r>
              <a:rPr lang="en-US" b="1" dirty="0"/>
              <a:t> European </a:t>
            </a:r>
            <a:r>
              <a:rPr lang="en-US" b="1" dirty="0" err="1"/>
              <a:t>Unesco</a:t>
            </a:r>
            <a:r>
              <a:rPr lang="en-US" b="1" dirty="0"/>
              <a:t> heritage drawings</a:t>
            </a:r>
            <a:r>
              <a:rPr lang="en-US" dirty="0"/>
              <a:t> </a:t>
            </a:r>
            <a:r>
              <a:rPr lang="ro-RO" dirty="0" smtClean="0"/>
              <a:t>-   harta intreaga fara deschideri</a:t>
            </a:r>
            <a:r>
              <a:rPr lang="en-US" dirty="0" smtClean="0"/>
              <a:t> </a:t>
            </a:r>
            <a:r>
              <a:rPr lang="en-US" u="sng" dirty="0">
                <a:hlinkClick r:id="rId2"/>
              </a:rPr>
              <a:t>http://www.zeemaps.com/view?group=1408077&amp;x=4.916211&amp;y=43.638171&amp;z=14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981" y="-206410"/>
            <a:ext cx="2566639" cy="16460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7878" y="-293837"/>
            <a:ext cx="3645724" cy="16460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1772" y="0"/>
            <a:ext cx="1744229" cy="12332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48" r="38185" b="25149"/>
          <a:stretch/>
        </p:blipFill>
        <p:spPr>
          <a:xfrm>
            <a:off x="950805" y="1233247"/>
            <a:ext cx="10080051" cy="5533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40431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1775</TotalTime>
  <Words>1135</Words>
  <Application>Microsoft Office PowerPoint</Application>
  <PresentationFormat>Custom</PresentationFormat>
  <Paragraphs>105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Emilia</dc:creator>
  <cp:lastModifiedBy>user</cp:lastModifiedBy>
  <cp:revision>115</cp:revision>
  <dcterms:created xsi:type="dcterms:W3CDTF">2016-04-18T19:48:36Z</dcterms:created>
  <dcterms:modified xsi:type="dcterms:W3CDTF">2016-04-25T13:48:14Z</dcterms:modified>
</cp:coreProperties>
</file>